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56" r:id="rId2"/>
    <p:sldId id="257" r:id="rId3"/>
    <p:sldId id="258" r:id="rId4"/>
    <p:sldId id="266" r:id="rId5"/>
    <p:sldId id="272" r:id="rId6"/>
    <p:sldId id="274" r:id="rId7"/>
    <p:sldId id="273" r:id="rId8"/>
    <p:sldId id="275" r:id="rId9"/>
    <p:sldId id="276" r:id="rId10"/>
    <p:sldId id="277" r:id="rId11"/>
    <p:sldId id="267" r:id="rId12"/>
    <p:sldId id="278" r:id="rId13"/>
    <p:sldId id="279" r:id="rId14"/>
    <p:sldId id="280" r:id="rId15"/>
    <p:sldId id="281" r:id="rId16"/>
    <p:sldId id="282" r:id="rId17"/>
    <p:sldId id="283" r:id="rId18"/>
    <p:sldId id="284" r:id="rId19"/>
    <p:sldId id="285" r:id="rId20"/>
    <p:sldId id="286" r:id="rId21"/>
    <p:sldId id="287" r:id="rId22"/>
    <p:sldId id="290" r:id="rId23"/>
    <p:sldId id="289" r:id="rId24"/>
    <p:sldId id="268" r:id="rId25"/>
    <p:sldId id="291" r:id="rId26"/>
    <p:sldId id="292" r:id="rId27"/>
    <p:sldId id="261" r:id="rId28"/>
    <p:sldId id="293" r:id="rId29"/>
    <p:sldId id="294" r:id="rId30"/>
    <p:sldId id="295" r:id="rId31"/>
    <p:sldId id="26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0DD21B-CA4A-4094-A96B-A65A44371DF9}"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6D74DB6-4B11-456A-90CA-66CAE4A786F5}">
      <dgm:prSet custT="1"/>
      <dgm:spPr/>
      <dgm:t>
        <a:bodyPr/>
        <a:lstStyle/>
        <a:p>
          <a:pPr rtl="0"/>
          <a:r>
            <a:rPr lang="en-US" sz="3600" dirty="0"/>
            <a:t>Map</a:t>
          </a:r>
          <a:r>
            <a:rPr lang="en-US" sz="3600" dirty="0">
              <a:latin typeface="Garamond" panose="02020404030301010803"/>
            </a:rPr>
            <a:t> Loader</a:t>
          </a:r>
          <a:r>
            <a:rPr lang="en-US" sz="3600" dirty="0"/>
            <a:t> Phase</a:t>
          </a:r>
        </a:p>
      </dgm:t>
    </dgm:pt>
    <dgm:pt modelId="{7935C869-7AA2-4F22-B1E5-DEEF89195741}" type="parTrans" cxnId="{FFFA2C54-44F2-4503-9872-FB742F308389}">
      <dgm:prSet/>
      <dgm:spPr/>
      <dgm:t>
        <a:bodyPr/>
        <a:lstStyle/>
        <a:p>
          <a:endParaRPr lang="en-US"/>
        </a:p>
      </dgm:t>
    </dgm:pt>
    <dgm:pt modelId="{A64870A2-8322-4760-B638-83C336325BC9}" type="sibTrans" cxnId="{FFFA2C54-44F2-4503-9872-FB742F308389}">
      <dgm:prSet/>
      <dgm:spPr/>
      <dgm:t>
        <a:bodyPr/>
        <a:lstStyle/>
        <a:p>
          <a:endParaRPr lang="en-US"/>
        </a:p>
      </dgm:t>
    </dgm:pt>
    <dgm:pt modelId="{5B2F9F5B-45C6-479C-A792-4CE144B285C9}">
      <dgm:prSet custT="1"/>
      <dgm:spPr/>
      <dgm:t>
        <a:bodyPr/>
        <a:lstStyle/>
        <a:p>
          <a:r>
            <a:rPr lang="en-US" sz="3600" dirty="0" err="1"/>
            <a:t>StartUp</a:t>
          </a:r>
          <a:r>
            <a:rPr lang="en-US" sz="3600" dirty="0"/>
            <a:t> Phase</a:t>
          </a:r>
        </a:p>
      </dgm:t>
    </dgm:pt>
    <dgm:pt modelId="{6B88594E-DD35-44E8-8E73-55F53AF862B7}" type="parTrans" cxnId="{541F788A-E547-4639-B20A-E01004228F49}">
      <dgm:prSet/>
      <dgm:spPr/>
      <dgm:t>
        <a:bodyPr/>
        <a:lstStyle/>
        <a:p>
          <a:endParaRPr lang="en-US"/>
        </a:p>
      </dgm:t>
    </dgm:pt>
    <dgm:pt modelId="{9172575C-BB47-40B9-A746-509BFE194354}" type="sibTrans" cxnId="{541F788A-E547-4639-B20A-E01004228F49}">
      <dgm:prSet/>
      <dgm:spPr/>
      <dgm:t>
        <a:bodyPr/>
        <a:lstStyle/>
        <a:p>
          <a:endParaRPr lang="en-US"/>
        </a:p>
      </dgm:t>
    </dgm:pt>
    <dgm:pt modelId="{13DE5341-2812-4436-80A5-3D10E0F75E92}">
      <dgm:prSet custT="1"/>
      <dgm:spPr/>
      <dgm:t>
        <a:bodyPr/>
        <a:lstStyle/>
        <a:p>
          <a:r>
            <a:rPr lang="en-US" sz="3600" dirty="0"/>
            <a:t>Reinforcement Phase</a:t>
          </a:r>
        </a:p>
      </dgm:t>
    </dgm:pt>
    <dgm:pt modelId="{291AE821-3977-4780-83D0-7EE7C81AC84F}" type="parTrans" cxnId="{1C0654CE-7159-4BA6-A6E6-A6AB5C6A1F41}">
      <dgm:prSet/>
      <dgm:spPr/>
      <dgm:t>
        <a:bodyPr/>
        <a:lstStyle/>
        <a:p>
          <a:endParaRPr lang="en-US"/>
        </a:p>
      </dgm:t>
    </dgm:pt>
    <dgm:pt modelId="{A771B924-7016-4D03-8695-ABA4E6B2DC21}" type="sibTrans" cxnId="{1C0654CE-7159-4BA6-A6E6-A6AB5C6A1F41}">
      <dgm:prSet/>
      <dgm:spPr/>
      <dgm:t>
        <a:bodyPr/>
        <a:lstStyle/>
        <a:p>
          <a:endParaRPr lang="en-US"/>
        </a:p>
      </dgm:t>
    </dgm:pt>
    <dgm:pt modelId="{B7E54297-7DF6-45C5-A9F1-2C645B03D33C}">
      <dgm:prSet custT="1"/>
      <dgm:spPr/>
      <dgm:t>
        <a:bodyPr/>
        <a:lstStyle/>
        <a:p>
          <a:r>
            <a:rPr lang="en-US" sz="3600" dirty="0"/>
            <a:t>Issue Order Phase</a:t>
          </a:r>
        </a:p>
      </dgm:t>
    </dgm:pt>
    <dgm:pt modelId="{7905793D-6E98-41FD-AD79-8893F492DB9B}" type="parTrans" cxnId="{36AD4E0F-1F42-4DDD-85A6-127FAF6699FC}">
      <dgm:prSet/>
      <dgm:spPr/>
      <dgm:t>
        <a:bodyPr/>
        <a:lstStyle/>
        <a:p>
          <a:endParaRPr lang="en-US"/>
        </a:p>
      </dgm:t>
    </dgm:pt>
    <dgm:pt modelId="{0DEAC2EE-0879-478A-8D12-2269F87B4B06}" type="sibTrans" cxnId="{36AD4E0F-1F42-4DDD-85A6-127FAF6699FC}">
      <dgm:prSet/>
      <dgm:spPr/>
      <dgm:t>
        <a:bodyPr/>
        <a:lstStyle/>
        <a:p>
          <a:endParaRPr lang="en-US"/>
        </a:p>
      </dgm:t>
    </dgm:pt>
    <dgm:pt modelId="{5A6C4C63-FDDA-4652-91B5-B5B1F64BAB21}">
      <dgm:prSet custT="1"/>
      <dgm:spPr/>
      <dgm:t>
        <a:bodyPr/>
        <a:lstStyle/>
        <a:p>
          <a:r>
            <a:rPr lang="en-US" sz="3600" dirty="0"/>
            <a:t>Execute Order Phase</a:t>
          </a:r>
        </a:p>
      </dgm:t>
    </dgm:pt>
    <dgm:pt modelId="{63809416-59D4-425E-BD3D-301C2DB66AD3}" type="parTrans" cxnId="{A64C6C52-72DF-4439-AF03-6F81882E35DF}">
      <dgm:prSet/>
      <dgm:spPr/>
      <dgm:t>
        <a:bodyPr/>
        <a:lstStyle/>
        <a:p>
          <a:endParaRPr lang="en-US"/>
        </a:p>
      </dgm:t>
    </dgm:pt>
    <dgm:pt modelId="{A9C2BBC0-FE18-4362-8193-05CE6993E709}" type="sibTrans" cxnId="{A64C6C52-72DF-4439-AF03-6F81882E35DF}">
      <dgm:prSet/>
      <dgm:spPr/>
      <dgm:t>
        <a:bodyPr/>
        <a:lstStyle/>
        <a:p>
          <a:endParaRPr lang="en-US"/>
        </a:p>
      </dgm:t>
    </dgm:pt>
    <dgm:pt modelId="{6C4AAD83-EBA1-4EFF-90AA-23D0D81BB665}">
      <dgm:prSet phldr="0" custT="1"/>
      <dgm:spPr/>
      <dgm:t>
        <a:bodyPr/>
        <a:lstStyle/>
        <a:p>
          <a:pPr rtl="0"/>
          <a:r>
            <a:rPr lang="en-US" sz="3600" b="0" dirty="0">
              <a:latin typeface="+mn-lt"/>
              <a:ea typeface="Calibri"/>
              <a:cs typeface="Calibri"/>
            </a:rPr>
            <a:t>Map Editor Phase</a:t>
          </a:r>
          <a:endParaRPr lang="en-US" sz="3600" b="0" dirty="0">
            <a:latin typeface="+mn-lt"/>
          </a:endParaRPr>
        </a:p>
      </dgm:t>
    </dgm:pt>
    <dgm:pt modelId="{AD607C6D-C65E-4BC2-8821-6105F63F1436}" type="parTrans" cxnId="{D0517078-EE15-4C5F-AD1D-54089C8C03A9}">
      <dgm:prSet/>
      <dgm:spPr/>
      <dgm:t>
        <a:bodyPr/>
        <a:lstStyle/>
        <a:p>
          <a:endParaRPr lang="en-IN"/>
        </a:p>
      </dgm:t>
    </dgm:pt>
    <dgm:pt modelId="{AB4AC695-1DEB-4EE8-892D-7F203E8CE906}" type="sibTrans" cxnId="{D0517078-EE15-4C5F-AD1D-54089C8C03A9}">
      <dgm:prSet/>
      <dgm:spPr/>
      <dgm:t>
        <a:bodyPr/>
        <a:lstStyle/>
        <a:p>
          <a:endParaRPr lang="en-US"/>
        </a:p>
      </dgm:t>
    </dgm:pt>
    <dgm:pt modelId="{6E5CD881-A718-46B7-B1CA-00B59862277E}" type="pres">
      <dgm:prSet presAssocID="{140DD21B-CA4A-4094-A96B-A65A44371DF9}" presName="vert0" presStyleCnt="0">
        <dgm:presLayoutVars>
          <dgm:dir/>
          <dgm:animOne val="branch"/>
          <dgm:animLvl val="lvl"/>
        </dgm:presLayoutVars>
      </dgm:prSet>
      <dgm:spPr/>
    </dgm:pt>
    <dgm:pt modelId="{B11D97B6-94D4-4B74-9540-AAD650A4F1C0}" type="pres">
      <dgm:prSet presAssocID="{6C4AAD83-EBA1-4EFF-90AA-23D0D81BB665}" presName="thickLine" presStyleLbl="alignNode1" presStyleIdx="0" presStyleCnt="6"/>
      <dgm:spPr/>
    </dgm:pt>
    <dgm:pt modelId="{104F2BCD-A8D7-4593-B1E5-82735A81F16A}" type="pres">
      <dgm:prSet presAssocID="{6C4AAD83-EBA1-4EFF-90AA-23D0D81BB665}" presName="horz1" presStyleCnt="0"/>
      <dgm:spPr/>
    </dgm:pt>
    <dgm:pt modelId="{A53CA2F7-4C91-4C94-A996-D120C25A3A83}" type="pres">
      <dgm:prSet presAssocID="{6C4AAD83-EBA1-4EFF-90AA-23D0D81BB665}" presName="tx1" presStyleLbl="revTx" presStyleIdx="0" presStyleCnt="6"/>
      <dgm:spPr/>
    </dgm:pt>
    <dgm:pt modelId="{36BBFE29-3FBA-4653-BE79-A45FE595D229}" type="pres">
      <dgm:prSet presAssocID="{6C4AAD83-EBA1-4EFF-90AA-23D0D81BB665}" presName="vert1" presStyleCnt="0"/>
      <dgm:spPr/>
    </dgm:pt>
    <dgm:pt modelId="{C96F3B53-45FE-4F15-9BD6-5496F8FB17BA}" type="pres">
      <dgm:prSet presAssocID="{16D74DB6-4B11-456A-90CA-66CAE4A786F5}" presName="thickLine" presStyleLbl="alignNode1" presStyleIdx="1" presStyleCnt="6"/>
      <dgm:spPr/>
    </dgm:pt>
    <dgm:pt modelId="{AEBFBAAC-75E8-4089-A515-7ABC08179C7A}" type="pres">
      <dgm:prSet presAssocID="{16D74DB6-4B11-456A-90CA-66CAE4A786F5}" presName="horz1" presStyleCnt="0"/>
      <dgm:spPr/>
    </dgm:pt>
    <dgm:pt modelId="{72CE5AA9-5830-4BA1-B360-54BBB63C050D}" type="pres">
      <dgm:prSet presAssocID="{16D74DB6-4B11-456A-90CA-66CAE4A786F5}" presName="tx1" presStyleLbl="revTx" presStyleIdx="1" presStyleCnt="6"/>
      <dgm:spPr/>
    </dgm:pt>
    <dgm:pt modelId="{0AA59534-B049-43ED-917B-B04FBA55BE6A}" type="pres">
      <dgm:prSet presAssocID="{16D74DB6-4B11-456A-90CA-66CAE4A786F5}" presName="vert1" presStyleCnt="0"/>
      <dgm:spPr/>
    </dgm:pt>
    <dgm:pt modelId="{EB69882C-4367-4C98-8502-AFF922C1D669}" type="pres">
      <dgm:prSet presAssocID="{5B2F9F5B-45C6-479C-A792-4CE144B285C9}" presName="thickLine" presStyleLbl="alignNode1" presStyleIdx="2" presStyleCnt="6"/>
      <dgm:spPr/>
    </dgm:pt>
    <dgm:pt modelId="{334E1FF3-FEBD-43D2-BF6A-1FB9F4AB699A}" type="pres">
      <dgm:prSet presAssocID="{5B2F9F5B-45C6-479C-A792-4CE144B285C9}" presName="horz1" presStyleCnt="0"/>
      <dgm:spPr/>
    </dgm:pt>
    <dgm:pt modelId="{2F211DDD-3D30-4987-9D30-CAA66DA659F4}" type="pres">
      <dgm:prSet presAssocID="{5B2F9F5B-45C6-479C-A792-4CE144B285C9}" presName="tx1" presStyleLbl="revTx" presStyleIdx="2" presStyleCnt="6"/>
      <dgm:spPr/>
    </dgm:pt>
    <dgm:pt modelId="{F8CAD23B-1937-4C60-9240-5582C75FF29B}" type="pres">
      <dgm:prSet presAssocID="{5B2F9F5B-45C6-479C-A792-4CE144B285C9}" presName="vert1" presStyleCnt="0"/>
      <dgm:spPr/>
    </dgm:pt>
    <dgm:pt modelId="{8215E757-BBFD-4BF2-A4DD-983B4B3D50F8}" type="pres">
      <dgm:prSet presAssocID="{13DE5341-2812-4436-80A5-3D10E0F75E92}" presName="thickLine" presStyleLbl="alignNode1" presStyleIdx="3" presStyleCnt="6"/>
      <dgm:spPr/>
    </dgm:pt>
    <dgm:pt modelId="{A74E08F0-9CCE-420F-A584-EF2870356AD1}" type="pres">
      <dgm:prSet presAssocID="{13DE5341-2812-4436-80A5-3D10E0F75E92}" presName="horz1" presStyleCnt="0"/>
      <dgm:spPr/>
    </dgm:pt>
    <dgm:pt modelId="{15893C84-1A1D-47A4-AE39-8C57B9B42B33}" type="pres">
      <dgm:prSet presAssocID="{13DE5341-2812-4436-80A5-3D10E0F75E92}" presName="tx1" presStyleLbl="revTx" presStyleIdx="3" presStyleCnt="6"/>
      <dgm:spPr/>
    </dgm:pt>
    <dgm:pt modelId="{87D8370B-C9BA-46E6-9092-70E5D95AD06C}" type="pres">
      <dgm:prSet presAssocID="{13DE5341-2812-4436-80A5-3D10E0F75E92}" presName="vert1" presStyleCnt="0"/>
      <dgm:spPr/>
    </dgm:pt>
    <dgm:pt modelId="{0840D118-72CE-42D9-8E68-A3198793C849}" type="pres">
      <dgm:prSet presAssocID="{B7E54297-7DF6-45C5-A9F1-2C645B03D33C}" presName="thickLine" presStyleLbl="alignNode1" presStyleIdx="4" presStyleCnt="6"/>
      <dgm:spPr/>
    </dgm:pt>
    <dgm:pt modelId="{EAB3F418-3C39-4220-9FF6-7BCEABAB7646}" type="pres">
      <dgm:prSet presAssocID="{B7E54297-7DF6-45C5-A9F1-2C645B03D33C}" presName="horz1" presStyleCnt="0"/>
      <dgm:spPr/>
    </dgm:pt>
    <dgm:pt modelId="{6067CA3E-A04F-4EAA-A045-248CBFBC1E6B}" type="pres">
      <dgm:prSet presAssocID="{B7E54297-7DF6-45C5-A9F1-2C645B03D33C}" presName="tx1" presStyleLbl="revTx" presStyleIdx="4" presStyleCnt="6"/>
      <dgm:spPr/>
    </dgm:pt>
    <dgm:pt modelId="{0BFFD83E-9081-49B7-A43C-3C873F720078}" type="pres">
      <dgm:prSet presAssocID="{B7E54297-7DF6-45C5-A9F1-2C645B03D33C}" presName="vert1" presStyleCnt="0"/>
      <dgm:spPr/>
    </dgm:pt>
    <dgm:pt modelId="{DE1B994B-3E29-4DED-9BC7-9DF0582F5B3C}" type="pres">
      <dgm:prSet presAssocID="{5A6C4C63-FDDA-4652-91B5-B5B1F64BAB21}" presName="thickLine" presStyleLbl="alignNode1" presStyleIdx="5" presStyleCnt="6"/>
      <dgm:spPr/>
    </dgm:pt>
    <dgm:pt modelId="{C1EB8139-FAD8-441C-A2E1-D4A271EF1CF2}" type="pres">
      <dgm:prSet presAssocID="{5A6C4C63-FDDA-4652-91B5-B5B1F64BAB21}" presName="horz1" presStyleCnt="0"/>
      <dgm:spPr/>
    </dgm:pt>
    <dgm:pt modelId="{CAEBFB08-6013-4923-B8A8-ABC456BC43A6}" type="pres">
      <dgm:prSet presAssocID="{5A6C4C63-FDDA-4652-91B5-B5B1F64BAB21}" presName="tx1" presStyleLbl="revTx" presStyleIdx="5" presStyleCnt="6"/>
      <dgm:spPr/>
    </dgm:pt>
    <dgm:pt modelId="{EBCE4BE8-F1F8-4FF5-93CF-6E25573574FB}" type="pres">
      <dgm:prSet presAssocID="{5A6C4C63-FDDA-4652-91B5-B5B1F64BAB21}" presName="vert1" presStyleCnt="0"/>
      <dgm:spPr/>
    </dgm:pt>
  </dgm:ptLst>
  <dgm:cxnLst>
    <dgm:cxn modelId="{36AD4E0F-1F42-4DDD-85A6-127FAF6699FC}" srcId="{140DD21B-CA4A-4094-A96B-A65A44371DF9}" destId="{B7E54297-7DF6-45C5-A9F1-2C645B03D33C}" srcOrd="4" destOrd="0" parTransId="{7905793D-6E98-41FD-AD79-8893F492DB9B}" sibTransId="{0DEAC2EE-0879-478A-8D12-2269F87B4B06}"/>
    <dgm:cxn modelId="{D2F0DC33-3123-4F69-9A49-D5D01282BC9B}" type="presOf" srcId="{6C4AAD83-EBA1-4EFF-90AA-23D0D81BB665}" destId="{A53CA2F7-4C91-4C94-A996-D120C25A3A83}" srcOrd="0" destOrd="0" presId="urn:microsoft.com/office/officeart/2008/layout/LinedList"/>
    <dgm:cxn modelId="{56047A63-82D0-450B-A5AB-721A84B5D9E9}" type="presOf" srcId="{5B2F9F5B-45C6-479C-A792-4CE144B285C9}" destId="{2F211DDD-3D30-4987-9D30-CAA66DA659F4}" srcOrd="0" destOrd="0" presId="urn:microsoft.com/office/officeart/2008/layout/LinedList"/>
    <dgm:cxn modelId="{3C02E66A-9F3F-407B-BAA9-69A1F2FC8FAC}" type="presOf" srcId="{13DE5341-2812-4436-80A5-3D10E0F75E92}" destId="{15893C84-1A1D-47A4-AE39-8C57B9B42B33}" srcOrd="0" destOrd="0" presId="urn:microsoft.com/office/officeart/2008/layout/LinedList"/>
    <dgm:cxn modelId="{89D67C6E-C777-4853-9B15-8E4FC1F2BCC4}" type="presOf" srcId="{16D74DB6-4B11-456A-90CA-66CAE4A786F5}" destId="{72CE5AA9-5830-4BA1-B360-54BBB63C050D}" srcOrd="0" destOrd="0" presId="urn:microsoft.com/office/officeart/2008/layout/LinedList"/>
    <dgm:cxn modelId="{A64C6C52-72DF-4439-AF03-6F81882E35DF}" srcId="{140DD21B-CA4A-4094-A96B-A65A44371DF9}" destId="{5A6C4C63-FDDA-4652-91B5-B5B1F64BAB21}" srcOrd="5" destOrd="0" parTransId="{63809416-59D4-425E-BD3D-301C2DB66AD3}" sibTransId="{A9C2BBC0-FE18-4362-8193-05CE6993E709}"/>
    <dgm:cxn modelId="{FFFA2C54-44F2-4503-9872-FB742F308389}" srcId="{140DD21B-CA4A-4094-A96B-A65A44371DF9}" destId="{16D74DB6-4B11-456A-90CA-66CAE4A786F5}" srcOrd="1" destOrd="0" parTransId="{7935C869-7AA2-4F22-B1E5-DEEF89195741}" sibTransId="{A64870A2-8322-4760-B638-83C336325BC9}"/>
    <dgm:cxn modelId="{B0296977-E570-4F5E-ACE8-655B8A0974CB}" type="presOf" srcId="{5A6C4C63-FDDA-4652-91B5-B5B1F64BAB21}" destId="{CAEBFB08-6013-4923-B8A8-ABC456BC43A6}" srcOrd="0" destOrd="0" presId="urn:microsoft.com/office/officeart/2008/layout/LinedList"/>
    <dgm:cxn modelId="{D0517078-EE15-4C5F-AD1D-54089C8C03A9}" srcId="{140DD21B-CA4A-4094-A96B-A65A44371DF9}" destId="{6C4AAD83-EBA1-4EFF-90AA-23D0D81BB665}" srcOrd="0" destOrd="0" parTransId="{AD607C6D-C65E-4BC2-8821-6105F63F1436}" sibTransId="{AB4AC695-1DEB-4EE8-892D-7F203E8CE906}"/>
    <dgm:cxn modelId="{541F788A-E547-4639-B20A-E01004228F49}" srcId="{140DD21B-CA4A-4094-A96B-A65A44371DF9}" destId="{5B2F9F5B-45C6-479C-A792-4CE144B285C9}" srcOrd="2" destOrd="0" parTransId="{6B88594E-DD35-44E8-8E73-55F53AF862B7}" sibTransId="{9172575C-BB47-40B9-A746-509BFE194354}"/>
    <dgm:cxn modelId="{1C0654CE-7159-4BA6-A6E6-A6AB5C6A1F41}" srcId="{140DD21B-CA4A-4094-A96B-A65A44371DF9}" destId="{13DE5341-2812-4436-80A5-3D10E0F75E92}" srcOrd="3" destOrd="0" parTransId="{291AE821-3977-4780-83D0-7EE7C81AC84F}" sibTransId="{A771B924-7016-4D03-8695-ABA4E6B2DC21}"/>
    <dgm:cxn modelId="{6AB64DD7-7F18-49D5-B771-C754318F0ACC}" type="presOf" srcId="{B7E54297-7DF6-45C5-A9F1-2C645B03D33C}" destId="{6067CA3E-A04F-4EAA-A045-248CBFBC1E6B}" srcOrd="0" destOrd="0" presId="urn:microsoft.com/office/officeart/2008/layout/LinedList"/>
    <dgm:cxn modelId="{ACD4EFE4-8639-4DE6-8324-C2CA6E77EA4C}" type="presOf" srcId="{140DD21B-CA4A-4094-A96B-A65A44371DF9}" destId="{6E5CD881-A718-46B7-B1CA-00B59862277E}" srcOrd="0" destOrd="0" presId="urn:microsoft.com/office/officeart/2008/layout/LinedList"/>
    <dgm:cxn modelId="{9C20024B-64DB-4CC1-A078-F9262BD28AB8}" type="presParOf" srcId="{6E5CD881-A718-46B7-B1CA-00B59862277E}" destId="{B11D97B6-94D4-4B74-9540-AAD650A4F1C0}" srcOrd="0" destOrd="0" presId="urn:microsoft.com/office/officeart/2008/layout/LinedList"/>
    <dgm:cxn modelId="{028B164D-D4E9-4B3F-9A1C-6E8546915D06}" type="presParOf" srcId="{6E5CD881-A718-46B7-B1CA-00B59862277E}" destId="{104F2BCD-A8D7-4593-B1E5-82735A81F16A}" srcOrd="1" destOrd="0" presId="urn:microsoft.com/office/officeart/2008/layout/LinedList"/>
    <dgm:cxn modelId="{D1A87C0A-E2F9-49C9-8774-7BB5D242B354}" type="presParOf" srcId="{104F2BCD-A8D7-4593-B1E5-82735A81F16A}" destId="{A53CA2F7-4C91-4C94-A996-D120C25A3A83}" srcOrd="0" destOrd="0" presId="urn:microsoft.com/office/officeart/2008/layout/LinedList"/>
    <dgm:cxn modelId="{BBAE0A46-E148-49CE-9EF0-034B2B359BD6}" type="presParOf" srcId="{104F2BCD-A8D7-4593-B1E5-82735A81F16A}" destId="{36BBFE29-3FBA-4653-BE79-A45FE595D229}" srcOrd="1" destOrd="0" presId="urn:microsoft.com/office/officeart/2008/layout/LinedList"/>
    <dgm:cxn modelId="{7FC96127-34A6-41AE-88A1-B5A042AFCA81}" type="presParOf" srcId="{6E5CD881-A718-46B7-B1CA-00B59862277E}" destId="{C96F3B53-45FE-4F15-9BD6-5496F8FB17BA}" srcOrd="2" destOrd="0" presId="urn:microsoft.com/office/officeart/2008/layout/LinedList"/>
    <dgm:cxn modelId="{42DE04F7-7F9F-4551-B29D-60692A54F8EC}" type="presParOf" srcId="{6E5CD881-A718-46B7-B1CA-00B59862277E}" destId="{AEBFBAAC-75E8-4089-A515-7ABC08179C7A}" srcOrd="3" destOrd="0" presId="urn:microsoft.com/office/officeart/2008/layout/LinedList"/>
    <dgm:cxn modelId="{0C4BB88C-0B52-4855-B324-9472AB7072BB}" type="presParOf" srcId="{AEBFBAAC-75E8-4089-A515-7ABC08179C7A}" destId="{72CE5AA9-5830-4BA1-B360-54BBB63C050D}" srcOrd="0" destOrd="0" presId="urn:microsoft.com/office/officeart/2008/layout/LinedList"/>
    <dgm:cxn modelId="{FC64D47E-B7B1-46E6-BEB3-779A80FA37A4}" type="presParOf" srcId="{AEBFBAAC-75E8-4089-A515-7ABC08179C7A}" destId="{0AA59534-B049-43ED-917B-B04FBA55BE6A}" srcOrd="1" destOrd="0" presId="urn:microsoft.com/office/officeart/2008/layout/LinedList"/>
    <dgm:cxn modelId="{D65321C9-0FDC-46D4-AD18-136D8C666FB7}" type="presParOf" srcId="{6E5CD881-A718-46B7-B1CA-00B59862277E}" destId="{EB69882C-4367-4C98-8502-AFF922C1D669}" srcOrd="4" destOrd="0" presId="urn:microsoft.com/office/officeart/2008/layout/LinedList"/>
    <dgm:cxn modelId="{206D522B-7E6B-4284-8A5F-A29EE67C56CB}" type="presParOf" srcId="{6E5CD881-A718-46B7-B1CA-00B59862277E}" destId="{334E1FF3-FEBD-43D2-BF6A-1FB9F4AB699A}" srcOrd="5" destOrd="0" presId="urn:microsoft.com/office/officeart/2008/layout/LinedList"/>
    <dgm:cxn modelId="{0160E983-152E-4595-BDD4-D163A1422B61}" type="presParOf" srcId="{334E1FF3-FEBD-43D2-BF6A-1FB9F4AB699A}" destId="{2F211DDD-3D30-4987-9D30-CAA66DA659F4}" srcOrd="0" destOrd="0" presId="urn:microsoft.com/office/officeart/2008/layout/LinedList"/>
    <dgm:cxn modelId="{89087240-F221-4174-AD24-D4790126BCF0}" type="presParOf" srcId="{334E1FF3-FEBD-43D2-BF6A-1FB9F4AB699A}" destId="{F8CAD23B-1937-4C60-9240-5582C75FF29B}" srcOrd="1" destOrd="0" presId="urn:microsoft.com/office/officeart/2008/layout/LinedList"/>
    <dgm:cxn modelId="{EEFAA7A3-318F-4F15-BD50-C95A589B14BA}" type="presParOf" srcId="{6E5CD881-A718-46B7-B1CA-00B59862277E}" destId="{8215E757-BBFD-4BF2-A4DD-983B4B3D50F8}" srcOrd="6" destOrd="0" presId="urn:microsoft.com/office/officeart/2008/layout/LinedList"/>
    <dgm:cxn modelId="{8113922B-7BAF-47CE-A40A-A8BD4F868A95}" type="presParOf" srcId="{6E5CD881-A718-46B7-B1CA-00B59862277E}" destId="{A74E08F0-9CCE-420F-A584-EF2870356AD1}" srcOrd="7" destOrd="0" presId="urn:microsoft.com/office/officeart/2008/layout/LinedList"/>
    <dgm:cxn modelId="{0B5B09F1-91AB-467B-9811-EB44BAE022F9}" type="presParOf" srcId="{A74E08F0-9CCE-420F-A584-EF2870356AD1}" destId="{15893C84-1A1D-47A4-AE39-8C57B9B42B33}" srcOrd="0" destOrd="0" presId="urn:microsoft.com/office/officeart/2008/layout/LinedList"/>
    <dgm:cxn modelId="{508D082C-804B-41C1-AF17-AACAC802755D}" type="presParOf" srcId="{A74E08F0-9CCE-420F-A584-EF2870356AD1}" destId="{87D8370B-C9BA-46E6-9092-70E5D95AD06C}" srcOrd="1" destOrd="0" presId="urn:microsoft.com/office/officeart/2008/layout/LinedList"/>
    <dgm:cxn modelId="{84C21310-EF00-429D-85B2-996202B3E26B}" type="presParOf" srcId="{6E5CD881-A718-46B7-B1CA-00B59862277E}" destId="{0840D118-72CE-42D9-8E68-A3198793C849}" srcOrd="8" destOrd="0" presId="urn:microsoft.com/office/officeart/2008/layout/LinedList"/>
    <dgm:cxn modelId="{F4EF64CE-2523-40A1-92C3-6022B07E200E}" type="presParOf" srcId="{6E5CD881-A718-46B7-B1CA-00B59862277E}" destId="{EAB3F418-3C39-4220-9FF6-7BCEABAB7646}" srcOrd="9" destOrd="0" presId="urn:microsoft.com/office/officeart/2008/layout/LinedList"/>
    <dgm:cxn modelId="{007462C6-2AA6-408D-B9E7-5D28581B2912}" type="presParOf" srcId="{EAB3F418-3C39-4220-9FF6-7BCEABAB7646}" destId="{6067CA3E-A04F-4EAA-A045-248CBFBC1E6B}" srcOrd="0" destOrd="0" presId="urn:microsoft.com/office/officeart/2008/layout/LinedList"/>
    <dgm:cxn modelId="{9F7E80BF-5662-4B61-9750-8506CF83DAB2}" type="presParOf" srcId="{EAB3F418-3C39-4220-9FF6-7BCEABAB7646}" destId="{0BFFD83E-9081-49B7-A43C-3C873F720078}" srcOrd="1" destOrd="0" presId="urn:microsoft.com/office/officeart/2008/layout/LinedList"/>
    <dgm:cxn modelId="{3A09EB26-07C3-4677-9A62-C09F6CEFE6C2}" type="presParOf" srcId="{6E5CD881-A718-46B7-B1CA-00B59862277E}" destId="{DE1B994B-3E29-4DED-9BC7-9DF0582F5B3C}" srcOrd="10" destOrd="0" presId="urn:microsoft.com/office/officeart/2008/layout/LinedList"/>
    <dgm:cxn modelId="{20C03A8F-B7A0-4275-A5CF-D054E6F7340B}" type="presParOf" srcId="{6E5CD881-A718-46B7-B1CA-00B59862277E}" destId="{C1EB8139-FAD8-441C-A2E1-D4A271EF1CF2}" srcOrd="11" destOrd="0" presId="urn:microsoft.com/office/officeart/2008/layout/LinedList"/>
    <dgm:cxn modelId="{9EB1F17F-203A-430A-8D3F-FE9E82321407}" type="presParOf" srcId="{C1EB8139-FAD8-441C-A2E1-D4A271EF1CF2}" destId="{CAEBFB08-6013-4923-B8A8-ABC456BC43A6}" srcOrd="0" destOrd="0" presId="urn:microsoft.com/office/officeart/2008/layout/LinedList"/>
    <dgm:cxn modelId="{9EEC4E56-C3EF-41EE-83CE-0E85FAC083C6}" type="presParOf" srcId="{C1EB8139-FAD8-441C-A2E1-D4A271EF1CF2}" destId="{EBCE4BE8-F1F8-4FF5-93CF-6E25573574F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D97B6-94D4-4B74-9540-AAD650A4F1C0}">
      <dsp:nvSpPr>
        <dsp:cNvPr id="0" name=""/>
        <dsp:cNvSpPr/>
      </dsp:nvSpPr>
      <dsp:spPr>
        <a:xfrm>
          <a:off x="0" y="2562"/>
          <a:ext cx="5914209" cy="0"/>
        </a:xfrm>
        <a:prstGeom prst="line">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w="9525" cap="flat" cmpd="sng" algn="ctr">
          <a:solidFill>
            <a:schemeClr val="accent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A53CA2F7-4C91-4C94-A996-D120C25A3A83}">
      <dsp:nvSpPr>
        <dsp:cNvPr id="0" name=""/>
        <dsp:cNvSpPr/>
      </dsp:nvSpPr>
      <dsp:spPr>
        <a:xfrm>
          <a:off x="0" y="2562"/>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0" kern="1200" dirty="0">
              <a:latin typeface="+mn-lt"/>
              <a:ea typeface="Calibri"/>
              <a:cs typeface="Calibri"/>
            </a:rPr>
            <a:t>Map Editor Phase</a:t>
          </a:r>
          <a:endParaRPr lang="en-US" sz="3600" b="0" kern="1200" dirty="0">
            <a:latin typeface="+mn-lt"/>
          </a:endParaRPr>
        </a:p>
      </dsp:txBody>
      <dsp:txXfrm>
        <a:off x="0" y="2562"/>
        <a:ext cx="5914209" cy="873921"/>
      </dsp:txXfrm>
    </dsp:sp>
    <dsp:sp modelId="{C96F3B53-45FE-4F15-9BD6-5496F8FB17BA}">
      <dsp:nvSpPr>
        <dsp:cNvPr id="0" name=""/>
        <dsp:cNvSpPr/>
      </dsp:nvSpPr>
      <dsp:spPr>
        <a:xfrm>
          <a:off x="0" y="876484"/>
          <a:ext cx="5914209" cy="0"/>
        </a:xfrm>
        <a:prstGeom prst="line">
          <a:avLst/>
        </a:prstGeom>
        <a:blipFill>
          <a:blip xmlns:r="http://schemas.openxmlformats.org/officeDocument/2006/relationships" r:embed="rId1">
            <a:duotone>
              <a:schemeClr val="accent2">
                <a:hueOff val="672631"/>
                <a:satOff val="-714"/>
                <a:lumOff val="549"/>
                <a:alphaOff val="0"/>
                <a:shade val="74000"/>
                <a:satMod val="130000"/>
                <a:lumMod val="90000"/>
              </a:schemeClr>
              <a:schemeClr val="accent2">
                <a:hueOff val="672631"/>
                <a:satOff val="-714"/>
                <a:lumOff val="549"/>
                <a:alphaOff val="0"/>
                <a:tint val="94000"/>
                <a:satMod val="120000"/>
                <a:lumMod val="104000"/>
              </a:schemeClr>
            </a:duotone>
          </a:blip>
          <a:tile tx="0" ty="0" sx="100000" sy="100000" flip="none" algn="tl"/>
        </a:blipFill>
        <a:ln w="9525" cap="flat" cmpd="sng" algn="ctr">
          <a:solidFill>
            <a:schemeClr val="accent2">
              <a:hueOff val="672631"/>
              <a:satOff val="-714"/>
              <a:lumOff val="549"/>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72CE5AA9-5830-4BA1-B360-54BBB63C050D}">
      <dsp:nvSpPr>
        <dsp:cNvPr id="0" name=""/>
        <dsp:cNvSpPr/>
      </dsp:nvSpPr>
      <dsp:spPr>
        <a:xfrm>
          <a:off x="0" y="876484"/>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kern="1200" dirty="0"/>
            <a:t>Map</a:t>
          </a:r>
          <a:r>
            <a:rPr lang="en-US" sz="3600" kern="1200" dirty="0">
              <a:latin typeface="Garamond" panose="02020404030301010803"/>
            </a:rPr>
            <a:t> Loader</a:t>
          </a:r>
          <a:r>
            <a:rPr lang="en-US" sz="3600" kern="1200" dirty="0"/>
            <a:t> Phase</a:t>
          </a:r>
        </a:p>
      </dsp:txBody>
      <dsp:txXfrm>
        <a:off x="0" y="876484"/>
        <a:ext cx="5914209" cy="873921"/>
      </dsp:txXfrm>
    </dsp:sp>
    <dsp:sp modelId="{EB69882C-4367-4C98-8502-AFF922C1D669}">
      <dsp:nvSpPr>
        <dsp:cNvPr id="0" name=""/>
        <dsp:cNvSpPr/>
      </dsp:nvSpPr>
      <dsp:spPr>
        <a:xfrm>
          <a:off x="0" y="1750406"/>
          <a:ext cx="5914209" cy="0"/>
        </a:xfrm>
        <a:prstGeom prst="line">
          <a:avLst/>
        </a:prstGeom>
        <a:blipFill>
          <a:blip xmlns:r="http://schemas.openxmlformats.org/officeDocument/2006/relationships" r:embed="rId1">
            <a:duotone>
              <a:schemeClr val="accent2">
                <a:hueOff val="1345262"/>
                <a:satOff val="-1429"/>
                <a:lumOff val="1098"/>
                <a:alphaOff val="0"/>
                <a:shade val="74000"/>
                <a:satMod val="130000"/>
                <a:lumMod val="90000"/>
              </a:schemeClr>
              <a:schemeClr val="accent2">
                <a:hueOff val="1345262"/>
                <a:satOff val="-1429"/>
                <a:lumOff val="1098"/>
                <a:alphaOff val="0"/>
                <a:tint val="94000"/>
                <a:satMod val="120000"/>
                <a:lumMod val="104000"/>
              </a:schemeClr>
            </a:duotone>
          </a:blip>
          <a:tile tx="0" ty="0" sx="100000" sy="100000" flip="none" algn="tl"/>
        </a:blipFill>
        <a:ln w="9525" cap="flat" cmpd="sng" algn="ctr">
          <a:solidFill>
            <a:schemeClr val="accent2">
              <a:hueOff val="1345262"/>
              <a:satOff val="-1429"/>
              <a:lumOff val="1098"/>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2F211DDD-3D30-4987-9D30-CAA66DA659F4}">
      <dsp:nvSpPr>
        <dsp:cNvPr id="0" name=""/>
        <dsp:cNvSpPr/>
      </dsp:nvSpPr>
      <dsp:spPr>
        <a:xfrm>
          <a:off x="0" y="1750406"/>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err="1"/>
            <a:t>StartUp</a:t>
          </a:r>
          <a:r>
            <a:rPr lang="en-US" sz="3600" kern="1200" dirty="0"/>
            <a:t> Phase</a:t>
          </a:r>
        </a:p>
      </dsp:txBody>
      <dsp:txXfrm>
        <a:off x="0" y="1750406"/>
        <a:ext cx="5914209" cy="873921"/>
      </dsp:txXfrm>
    </dsp:sp>
    <dsp:sp modelId="{8215E757-BBFD-4BF2-A4DD-983B4B3D50F8}">
      <dsp:nvSpPr>
        <dsp:cNvPr id="0" name=""/>
        <dsp:cNvSpPr/>
      </dsp:nvSpPr>
      <dsp:spPr>
        <a:xfrm>
          <a:off x="0" y="2624328"/>
          <a:ext cx="5914209" cy="0"/>
        </a:xfrm>
        <a:prstGeom prst="line">
          <a:avLst/>
        </a:prstGeom>
        <a:blipFill>
          <a:blip xmlns:r="http://schemas.openxmlformats.org/officeDocument/2006/relationships" r:embed="rId1">
            <a:duotone>
              <a:schemeClr val="accent2">
                <a:hueOff val="2017893"/>
                <a:satOff val="-2143"/>
                <a:lumOff val="1647"/>
                <a:alphaOff val="0"/>
                <a:shade val="74000"/>
                <a:satMod val="130000"/>
                <a:lumMod val="90000"/>
              </a:schemeClr>
              <a:schemeClr val="accent2">
                <a:hueOff val="2017893"/>
                <a:satOff val="-2143"/>
                <a:lumOff val="1647"/>
                <a:alphaOff val="0"/>
                <a:tint val="94000"/>
                <a:satMod val="120000"/>
                <a:lumMod val="104000"/>
              </a:schemeClr>
            </a:duotone>
          </a:blip>
          <a:tile tx="0" ty="0" sx="100000" sy="100000" flip="none" algn="tl"/>
        </a:blipFill>
        <a:ln w="9525" cap="flat" cmpd="sng" algn="ctr">
          <a:solidFill>
            <a:schemeClr val="accent2">
              <a:hueOff val="2017893"/>
              <a:satOff val="-2143"/>
              <a:lumOff val="1647"/>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15893C84-1A1D-47A4-AE39-8C57B9B42B33}">
      <dsp:nvSpPr>
        <dsp:cNvPr id="0" name=""/>
        <dsp:cNvSpPr/>
      </dsp:nvSpPr>
      <dsp:spPr>
        <a:xfrm>
          <a:off x="0" y="2624328"/>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Reinforcement Phase</a:t>
          </a:r>
        </a:p>
      </dsp:txBody>
      <dsp:txXfrm>
        <a:off x="0" y="2624328"/>
        <a:ext cx="5914209" cy="873921"/>
      </dsp:txXfrm>
    </dsp:sp>
    <dsp:sp modelId="{0840D118-72CE-42D9-8E68-A3198793C849}">
      <dsp:nvSpPr>
        <dsp:cNvPr id="0" name=""/>
        <dsp:cNvSpPr/>
      </dsp:nvSpPr>
      <dsp:spPr>
        <a:xfrm>
          <a:off x="0" y="3498250"/>
          <a:ext cx="5914209" cy="0"/>
        </a:xfrm>
        <a:prstGeom prst="line">
          <a:avLst/>
        </a:prstGeom>
        <a:blipFill>
          <a:blip xmlns:r="http://schemas.openxmlformats.org/officeDocument/2006/relationships" r:embed="rId1">
            <a:duotone>
              <a:schemeClr val="accent2">
                <a:hueOff val="2690524"/>
                <a:satOff val="-2858"/>
                <a:lumOff val="2196"/>
                <a:alphaOff val="0"/>
                <a:shade val="74000"/>
                <a:satMod val="130000"/>
                <a:lumMod val="90000"/>
              </a:schemeClr>
              <a:schemeClr val="accent2">
                <a:hueOff val="2690524"/>
                <a:satOff val="-2858"/>
                <a:lumOff val="2196"/>
                <a:alphaOff val="0"/>
                <a:tint val="94000"/>
                <a:satMod val="120000"/>
                <a:lumMod val="104000"/>
              </a:schemeClr>
            </a:duotone>
          </a:blip>
          <a:tile tx="0" ty="0" sx="100000" sy="100000" flip="none" algn="tl"/>
        </a:blipFill>
        <a:ln w="9525" cap="flat" cmpd="sng" algn="ctr">
          <a:solidFill>
            <a:schemeClr val="accent2">
              <a:hueOff val="2690524"/>
              <a:satOff val="-2858"/>
              <a:lumOff val="2196"/>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6067CA3E-A04F-4EAA-A045-248CBFBC1E6B}">
      <dsp:nvSpPr>
        <dsp:cNvPr id="0" name=""/>
        <dsp:cNvSpPr/>
      </dsp:nvSpPr>
      <dsp:spPr>
        <a:xfrm>
          <a:off x="0" y="3498250"/>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Issue Order Phase</a:t>
          </a:r>
        </a:p>
      </dsp:txBody>
      <dsp:txXfrm>
        <a:off x="0" y="3498250"/>
        <a:ext cx="5914209" cy="873921"/>
      </dsp:txXfrm>
    </dsp:sp>
    <dsp:sp modelId="{DE1B994B-3E29-4DED-9BC7-9DF0582F5B3C}">
      <dsp:nvSpPr>
        <dsp:cNvPr id="0" name=""/>
        <dsp:cNvSpPr/>
      </dsp:nvSpPr>
      <dsp:spPr>
        <a:xfrm>
          <a:off x="0" y="4372172"/>
          <a:ext cx="5914209" cy="0"/>
        </a:xfrm>
        <a:prstGeom prst="line">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w="9525" cap="flat" cmpd="sng" algn="ctr">
          <a:solidFill>
            <a:schemeClr val="accent2">
              <a:hueOff val="3363155"/>
              <a:satOff val="-3572"/>
              <a:lumOff val="2745"/>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CAEBFB08-6013-4923-B8A8-ABC456BC43A6}">
      <dsp:nvSpPr>
        <dsp:cNvPr id="0" name=""/>
        <dsp:cNvSpPr/>
      </dsp:nvSpPr>
      <dsp:spPr>
        <a:xfrm>
          <a:off x="0" y="4372172"/>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Execute Order Phase</a:t>
          </a:r>
        </a:p>
      </dsp:txBody>
      <dsp:txXfrm>
        <a:off x="0" y="4372172"/>
        <a:ext cx="5914209" cy="87392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BB5B5-39C0-4F95-9615-B60FFE97493F}" type="datetimeFigureOut">
              <a:rPr lang="en-IN" smtClean="0"/>
              <a:t>17-03-2024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0635E-8C4F-415C-B8D3-66CAE3EFD121}" type="slidenum">
              <a:rPr lang="en-IN" smtClean="0"/>
              <a:t>‹#›</a:t>
            </a:fld>
            <a:endParaRPr lang="en-IN"/>
          </a:p>
        </p:txBody>
      </p:sp>
    </p:spTree>
    <p:extLst>
      <p:ext uri="{BB962C8B-B14F-4D97-AF65-F5344CB8AC3E}">
        <p14:creationId xmlns:p14="http://schemas.microsoft.com/office/powerpoint/2010/main" val="1930673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50635E-8C4F-415C-B8D3-66CAE3EFD121}" type="slidenum">
              <a:rPr lang="en-IN" smtClean="0"/>
              <a:t>29</a:t>
            </a:fld>
            <a:endParaRPr lang="en-IN"/>
          </a:p>
        </p:txBody>
      </p:sp>
    </p:spTree>
    <p:extLst>
      <p:ext uri="{BB962C8B-B14F-4D97-AF65-F5344CB8AC3E}">
        <p14:creationId xmlns:p14="http://schemas.microsoft.com/office/powerpoint/2010/main" val="1524663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50635E-8C4F-415C-B8D3-66CAE3EFD121}" type="slidenum">
              <a:rPr lang="en-IN" smtClean="0"/>
              <a:t>30</a:t>
            </a:fld>
            <a:endParaRPr lang="en-IN"/>
          </a:p>
        </p:txBody>
      </p:sp>
    </p:spTree>
    <p:extLst>
      <p:ext uri="{BB962C8B-B14F-4D97-AF65-F5344CB8AC3E}">
        <p14:creationId xmlns:p14="http://schemas.microsoft.com/office/powerpoint/2010/main" val="1629027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3/17/2024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3491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32902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2726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5578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79706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4356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191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9555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0823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647F38-B617-4D2F-AE0A-013F0C4D2C57}" type="datetimeFigureOut">
              <a:rPr lang="en-US" dirty="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a:p>
        </p:txBody>
      </p:sp>
    </p:spTree>
    <p:extLst>
      <p:ext uri="{BB962C8B-B14F-4D97-AF65-F5344CB8AC3E}">
        <p14:creationId xmlns:p14="http://schemas.microsoft.com/office/powerpoint/2010/main" val="415765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375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3673219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3757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917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0415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18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72070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3/17/2024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8958766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3" name="Picture 12">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5" name="Picture 14">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p:cNvSpPr>
            <a:spLocks noGrp="1"/>
          </p:cNvSpPr>
          <p:nvPr>
            <p:ph type="ctrTitle"/>
          </p:nvPr>
        </p:nvSpPr>
        <p:spPr>
          <a:xfrm>
            <a:off x="997528" y="982132"/>
            <a:ext cx="10325468" cy="1734685"/>
          </a:xfrm>
        </p:spPr>
        <p:txBody>
          <a:bodyPr>
            <a:normAutofit/>
          </a:bodyPr>
          <a:lstStyle/>
          <a:p>
            <a:pPr>
              <a:lnSpc>
                <a:spcPct val="90000"/>
              </a:lnSpc>
            </a:pPr>
            <a:r>
              <a:rPr lang="en-US" sz="4400" dirty="0">
                <a:solidFill>
                  <a:srgbClr val="262626"/>
                </a:solidFill>
                <a:ea typeface="+mj-lt"/>
                <a:cs typeface="+mj-lt"/>
              </a:rPr>
              <a:t>WARZONE</a:t>
            </a:r>
            <a:br>
              <a:rPr lang="en-US" sz="4000" dirty="0">
                <a:ea typeface="+mj-lt"/>
                <a:cs typeface="+mj-lt"/>
              </a:rPr>
            </a:br>
            <a:br>
              <a:rPr lang="en-US" sz="3000" dirty="0">
                <a:ea typeface="+mj-lt"/>
                <a:cs typeface="+mj-lt"/>
              </a:rPr>
            </a:br>
            <a:r>
              <a:rPr lang="en-US" sz="1800" dirty="0">
                <a:solidFill>
                  <a:srgbClr val="262626"/>
                </a:solidFill>
                <a:ea typeface="+mj-lt"/>
                <a:cs typeface="+mj-lt"/>
              </a:rPr>
              <a:t>SOEN 6441</a:t>
            </a:r>
            <a:br>
              <a:rPr lang="en-US" sz="1800" dirty="0">
                <a:ea typeface="+mj-lt"/>
                <a:cs typeface="+mj-lt"/>
              </a:rPr>
            </a:br>
            <a:r>
              <a:rPr lang="en-US" sz="1800" dirty="0">
                <a:solidFill>
                  <a:srgbClr val="262626"/>
                </a:solidFill>
                <a:ea typeface="+mj-lt"/>
                <a:cs typeface="+mj-lt"/>
              </a:rPr>
              <a:t> (Advance Programming Practices)</a:t>
            </a:r>
            <a:endParaRPr lang="en-US" sz="1800" dirty="0">
              <a:solidFill>
                <a:srgbClr val="262626"/>
              </a:solidFill>
            </a:endParaRPr>
          </a:p>
        </p:txBody>
      </p:sp>
      <p:sp>
        <p:nvSpPr>
          <p:cNvPr id="3" name="Subtitle 2"/>
          <p:cNvSpPr>
            <a:spLocks noGrp="1"/>
          </p:cNvSpPr>
          <p:nvPr>
            <p:ph type="subTitle" idx="1"/>
          </p:nvPr>
        </p:nvSpPr>
        <p:spPr>
          <a:xfrm>
            <a:off x="997528" y="2850204"/>
            <a:ext cx="10199008" cy="3317438"/>
          </a:xfrm>
        </p:spPr>
        <p:txBody>
          <a:bodyPr>
            <a:normAutofit lnSpcReduction="10000"/>
          </a:bodyPr>
          <a:lstStyle/>
          <a:p>
            <a:r>
              <a:rPr lang="en-US" sz="2800" dirty="0">
                <a:solidFill>
                  <a:srgbClr val="000000"/>
                </a:solidFill>
                <a:ea typeface="+mn-lt"/>
                <a:cs typeface="+mn-lt"/>
              </a:rPr>
              <a:t>Build 2</a:t>
            </a:r>
            <a:endParaRPr lang="en-US" dirty="0">
              <a:solidFill>
                <a:srgbClr val="000000"/>
              </a:solidFill>
              <a:ea typeface="+mn-lt"/>
              <a:cs typeface="+mn-lt"/>
            </a:endParaRPr>
          </a:p>
          <a:p>
            <a:r>
              <a:rPr lang="en-US" dirty="0">
                <a:solidFill>
                  <a:srgbClr val="000000"/>
                </a:solidFill>
                <a:ea typeface="+mn-lt"/>
                <a:cs typeface="+mn-lt"/>
              </a:rPr>
              <a:t>Kapil Soni(40290467)</a:t>
            </a:r>
            <a:endParaRPr lang="en-US" dirty="0"/>
          </a:p>
          <a:p>
            <a:r>
              <a:rPr lang="en-US" dirty="0">
                <a:solidFill>
                  <a:srgbClr val="000000"/>
                </a:solidFill>
                <a:ea typeface="+mn-lt"/>
                <a:cs typeface="+mn-lt"/>
              </a:rPr>
              <a:t>Meet </a:t>
            </a:r>
            <a:r>
              <a:rPr lang="en-US" dirty="0" err="1">
                <a:solidFill>
                  <a:srgbClr val="000000"/>
                </a:solidFill>
                <a:ea typeface="+mn-lt"/>
                <a:cs typeface="+mn-lt"/>
              </a:rPr>
              <a:t>Boghani</a:t>
            </a:r>
            <a:r>
              <a:rPr lang="en-US" dirty="0">
                <a:solidFill>
                  <a:srgbClr val="000000"/>
                </a:solidFill>
                <a:ea typeface="+mn-lt"/>
                <a:cs typeface="+mn-lt"/>
              </a:rPr>
              <a:t>(40294571)</a:t>
            </a:r>
          </a:p>
          <a:p>
            <a:r>
              <a:rPr lang="en-US" dirty="0">
                <a:solidFill>
                  <a:srgbClr val="000000"/>
                </a:solidFill>
                <a:ea typeface="+mn-lt"/>
                <a:cs typeface="+mn-lt"/>
              </a:rPr>
              <a:t>Tejasvi Tejasvi(40292854)</a:t>
            </a:r>
          </a:p>
          <a:p>
            <a:r>
              <a:rPr lang="en-US" dirty="0">
                <a:solidFill>
                  <a:srgbClr val="000000"/>
                </a:solidFill>
                <a:ea typeface="+mn-lt"/>
                <a:cs typeface="+mn-lt"/>
              </a:rPr>
              <a:t>Nishith Soni(40289556)</a:t>
            </a:r>
          </a:p>
          <a:p>
            <a:r>
              <a:rPr lang="en-US" dirty="0">
                <a:solidFill>
                  <a:srgbClr val="000000"/>
                </a:solidFill>
                <a:ea typeface="+mn-lt"/>
                <a:cs typeface="+mn-lt"/>
              </a:rPr>
              <a:t>Bharti Chhabra(40294202)</a:t>
            </a:r>
            <a:endParaRPr lang="en-US" dirty="0">
              <a:ea typeface="+mn-lt"/>
              <a:cs typeface="+mn-lt"/>
            </a:endParaRPr>
          </a:p>
          <a:p>
            <a:r>
              <a:rPr lang="en-US" dirty="0">
                <a:solidFill>
                  <a:srgbClr val="000000"/>
                </a:solidFill>
                <a:ea typeface="+mn-lt"/>
                <a:cs typeface="+mn-lt"/>
              </a:rPr>
              <a:t>Yesha Shah(40290892)</a:t>
            </a:r>
            <a:endParaRPr lang="en-US"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07795-AF47-8E5E-24BA-B8053909F410}"/>
              </a:ext>
            </a:extLst>
          </p:cNvPr>
          <p:cNvSpPr>
            <a:spLocks noGrp="1"/>
          </p:cNvSpPr>
          <p:nvPr>
            <p:ph type="title"/>
          </p:nvPr>
        </p:nvSpPr>
        <p:spPr/>
        <p:txBody>
          <a:bodyPr/>
          <a:lstStyle/>
          <a:p>
            <a:r>
              <a:rPr lang="en-US" dirty="0"/>
              <a:t>Primary Design Patterns</a:t>
            </a:r>
            <a:endParaRPr lang="en-IN" dirty="0"/>
          </a:p>
        </p:txBody>
      </p:sp>
      <p:sp>
        <p:nvSpPr>
          <p:cNvPr id="3" name="Content Placeholder 2">
            <a:extLst>
              <a:ext uri="{FF2B5EF4-FFF2-40B4-BE49-F238E27FC236}">
                <a16:creationId xmlns:a16="http://schemas.microsoft.com/office/drawing/2014/main" id="{C270DDD3-EB5F-89D4-9498-4DED2757B7DA}"/>
              </a:ext>
            </a:extLst>
          </p:cNvPr>
          <p:cNvSpPr>
            <a:spLocks noGrp="1"/>
          </p:cNvSpPr>
          <p:nvPr>
            <p:ph idx="1"/>
          </p:nvPr>
        </p:nvSpPr>
        <p:spPr/>
        <p:txBody>
          <a:bodyPr/>
          <a:lstStyle/>
          <a:p>
            <a:r>
              <a:rPr lang="en-US" sz="2800" b="1" dirty="0"/>
              <a:t>Command: </a:t>
            </a:r>
            <a:r>
              <a:rPr lang="en-US" dirty="0"/>
              <a:t>This was implemented to model various unit orders. Each order is represented by concrete Command class, encapsulating the execution logic.</a:t>
            </a:r>
          </a:p>
          <a:p>
            <a:r>
              <a:rPr lang="en-US" dirty="0"/>
              <a:t>It offers benefits such as encapsulation, reusability, and undo/redo capabilities.</a:t>
            </a:r>
          </a:p>
          <a:p>
            <a:r>
              <a:rPr lang="en-US" dirty="0"/>
              <a:t>The Command pattern, provides a structured way to manage and execute the orders in the game, enabling maintenance and flexibility.</a:t>
            </a:r>
          </a:p>
        </p:txBody>
      </p:sp>
    </p:spTree>
    <p:extLst>
      <p:ext uri="{BB962C8B-B14F-4D97-AF65-F5344CB8AC3E}">
        <p14:creationId xmlns:p14="http://schemas.microsoft.com/office/powerpoint/2010/main" val="3720823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0" name="Picture 2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32" name="Picture 3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3" name="Picture 3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5" name="Straight Connector 3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extBox 1">
            <a:extLst>
              <a:ext uri="{FF2B5EF4-FFF2-40B4-BE49-F238E27FC236}">
                <a16:creationId xmlns:a16="http://schemas.microsoft.com/office/drawing/2014/main" id="{575CAFC9-5DAD-9480-4C7A-F1711BC430D3}"/>
              </a:ext>
            </a:extLst>
          </p:cNvPr>
          <p:cNvSpPr txBox="1"/>
          <p:nvPr/>
        </p:nvSpPr>
        <p:spPr>
          <a:xfrm>
            <a:off x="555455" y="861622"/>
            <a:ext cx="3668925" cy="317304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4400" dirty="0">
                <a:ln w="3175" cmpd="sng">
                  <a:noFill/>
                </a:ln>
                <a:solidFill>
                  <a:srgbClr val="262626"/>
                </a:solidFill>
                <a:latin typeface="+mj-lt"/>
                <a:ea typeface="+mj-ea"/>
                <a:cs typeface="+mj-cs"/>
              </a:rPr>
              <a:t>Folder</a:t>
            </a:r>
            <a:r>
              <a:rPr lang="en-US" sz="3600" dirty="0">
                <a:ln w="3175" cmpd="sng">
                  <a:noFill/>
                </a:ln>
                <a:solidFill>
                  <a:srgbClr val="262626"/>
                </a:solidFill>
                <a:latin typeface="+mj-lt"/>
                <a:ea typeface="+mj-ea"/>
                <a:cs typeface="+mj-cs"/>
              </a:rPr>
              <a:t> </a:t>
            </a:r>
          </a:p>
          <a:p>
            <a:pPr algn="ctr" defTabSz="457200">
              <a:spcBef>
                <a:spcPct val="0"/>
              </a:spcBef>
              <a:spcAft>
                <a:spcPts val="600"/>
              </a:spcAft>
            </a:pPr>
            <a:r>
              <a:rPr lang="en-US" sz="4400" dirty="0">
                <a:ln w="3175" cmpd="sng">
                  <a:noFill/>
                </a:ln>
                <a:solidFill>
                  <a:srgbClr val="262626"/>
                </a:solidFill>
                <a:latin typeface="+mj-lt"/>
                <a:ea typeface="+mj-ea"/>
                <a:cs typeface="+mj-cs"/>
              </a:rPr>
              <a:t>Structure</a:t>
            </a:r>
            <a:endParaRPr lang="en-US" sz="3600" dirty="0">
              <a:ln w="3175" cmpd="sng">
                <a:noFill/>
              </a:ln>
              <a:solidFill>
                <a:srgbClr val="262626"/>
              </a:solidFill>
              <a:latin typeface="+mj-lt"/>
              <a:ea typeface="+mj-ea"/>
              <a:cs typeface="+mj-cs"/>
            </a:endParaRPr>
          </a:p>
        </p:txBody>
      </p:sp>
      <p:sp useBgFill="1">
        <p:nvSpPr>
          <p:cNvPr id="43" name="Rectangle 4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19EBEE5C-413E-5F62-112A-78D2DA95B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738" y="87548"/>
            <a:ext cx="6780916" cy="6663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08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FA6CB-1EBF-275E-3E2F-64F005F17B88}"/>
              </a:ext>
            </a:extLst>
          </p:cNvPr>
          <p:cNvSpPr txBox="1"/>
          <p:nvPr/>
        </p:nvSpPr>
        <p:spPr>
          <a:xfrm>
            <a:off x="829559" y="641020"/>
            <a:ext cx="10514028" cy="5632311"/>
          </a:xfrm>
          <a:prstGeom prst="rect">
            <a:avLst/>
          </a:prstGeom>
          <a:noFill/>
        </p:spPr>
        <p:txBody>
          <a:bodyPr wrap="square" rtlCol="0">
            <a:spAutoFit/>
          </a:bodyPr>
          <a:lstStyle/>
          <a:p>
            <a:r>
              <a:rPr lang="en-US" sz="2400" b="1" dirty="0"/>
              <a:t>controllers: </a:t>
            </a:r>
            <a:r>
              <a:rPr lang="en-US" sz="2400" dirty="0"/>
              <a:t>This module will take care of all controllers which will handle the core game phases feature.</a:t>
            </a:r>
          </a:p>
          <a:p>
            <a:r>
              <a:rPr lang="en-US" sz="2400" b="1" dirty="0" err="1"/>
              <a:t>game_engine</a:t>
            </a:r>
            <a:r>
              <a:rPr lang="en-US" sz="2400" b="1" dirty="0"/>
              <a:t>: </a:t>
            </a:r>
            <a:r>
              <a:rPr lang="en-US" sz="2400" dirty="0"/>
              <a:t>All of the game’s phases will be handled by </a:t>
            </a:r>
            <a:r>
              <a:rPr lang="en-US" sz="2400" dirty="0" err="1"/>
              <a:t>GameEngine</a:t>
            </a:r>
            <a:r>
              <a:rPr lang="en-US" sz="2400" dirty="0"/>
              <a:t> in a way that ensures each one proceeds in the correct order.</a:t>
            </a:r>
          </a:p>
          <a:p>
            <a:r>
              <a:rPr lang="en-US" sz="2400" b="1" dirty="0"/>
              <a:t>interfaces: </a:t>
            </a:r>
            <a:r>
              <a:rPr lang="en-US" sz="2400" dirty="0"/>
              <a:t>The other classes will receive schema from the interfaces. Interfaces have been used for GamePhase in addition to Observer, state, and Command pattern for Logger, GamePhase, and Orders.</a:t>
            </a:r>
          </a:p>
          <a:p>
            <a:r>
              <a:rPr lang="en-US" sz="2400" b="1" dirty="0"/>
              <a:t>models: </a:t>
            </a:r>
            <a:r>
              <a:rPr lang="en-US" sz="2400" dirty="0"/>
              <a:t>The development, maintaining, and preservation of the gameplay, map, and order codes have all been done with the help of the models. It also has a number of ways to manipulate different game components.</a:t>
            </a:r>
          </a:p>
          <a:p>
            <a:r>
              <a:rPr lang="en-US" sz="2400" b="1" dirty="0"/>
              <a:t>utils: </a:t>
            </a:r>
            <a:r>
              <a:rPr lang="en-US" sz="2400" dirty="0"/>
              <a:t>Constants will be stored in the utils subdirectory. Java, which contains all of the hardcoded string constants and the team name. Common features that users should see to help them during ordering and other stages. In addition, Logger is used here to maintain track of each and every log file. Furthermore, the utils class also manages validations for various game phases.</a:t>
            </a:r>
            <a:endParaRPr lang="en-IN" sz="2400" dirty="0"/>
          </a:p>
        </p:txBody>
      </p:sp>
    </p:spTree>
    <p:extLst>
      <p:ext uri="{BB962C8B-B14F-4D97-AF65-F5344CB8AC3E}">
        <p14:creationId xmlns:p14="http://schemas.microsoft.com/office/powerpoint/2010/main" val="1456076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080" name="Picture 307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81" name="Rectangle 308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3082" name="Picture 308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083" name="Picture 308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85" name="Straight Connector 308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3087" name="Rectangle 3086">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Rectangle 3090">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extBox 1">
            <a:extLst>
              <a:ext uri="{FF2B5EF4-FFF2-40B4-BE49-F238E27FC236}">
                <a16:creationId xmlns:a16="http://schemas.microsoft.com/office/drawing/2014/main" id="{0544644D-A7CD-6247-C7DA-5B44726D0AFF}"/>
              </a:ext>
            </a:extLst>
          </p:cNvPr>
          <p:cNvSpPr txBox="1"/>
          <p:nvPr/>
        </p:nvSpPr>
        <p:spPr>
          <a:xfrm>
            <a:off x="929141" y="2917555"/>
            <a:ext cx="2835464" cy="3064955"/>
          </a:xfrm>
          <a:prstGeom prst="rect">
            <a:avLst/>
          </a:prstGeom>
        </p:spPr>
        <p:txBody>
          <a:bodyPr vert="horz" lIns="91440" tIns="45720" rIns="91440" bIns="45720" rtlCol="0" anchor="t">
            <a:normAutofit/>
          </a:bodyPr>
          <a:lstStyle/>
          <a:p>
            <a:pPr algn="ctr" defTabSz="457200">
              <a:spcBef>
                <a:spcPct val="20000"/>
              </a:spcBef>
              <a:spcAft>
                <a:spcPts val="600"/>
              </a:spcAft>
              <a:buClr>
                <a:schemeClr val="accent1"/>
              </a:buClr>
              <a:buSzPct val="115000"/>
            </a:pPr>
            <a:r>
              <a:rPr lang="en-US" sz="4400" dirty="0">
                <a:solidFill>
                  <a:srgbClr val="262626"/>
                </a:solidFill>
              </a:rPr>
              <a:t>Maps</a:t>
            </a:r>
          </a:p>
        </p:txBody>
      </p:sp>
      <p:sp useBgFill="1">
        <p:nvSpPr>
          <p:cNvPr id="3093" name="Rectangle 3092">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9DE19775-737E-D28A-478F-E3D3AD69807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184742" y="301658"/>
            <a:ext cx="6636470" cy="625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713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81AC19-33EB-54B2-5B6B-5004589487C7}"/>
              </a:ext>
            </a:extLst>
          </p:cNvPr>
          <p:cNvSpPr txBox="1"/>
          <p:nvPr/>
        </p:nvSpPr>
        <p:spPr>
          <a:xfrm>
            <a:off x="857839" y="763563"/>
            <a:ext cx="10435472" cy="3785652"/>
          </a:xfrm>
          <a:prstGeom prst="rect">
            <a:avLst/>
          </a:prstGeom>
          <a:noFill/>
        </p:spPr>
        <p:txBody>
          <a:bodyPr wrap="square" rtlCol="0">
            <a:spAutoFit/>
          </a:bodyPr>
          <a:lstStyle/>
          <a:p>
            <a:pPr algn="just"/>
            <a:r>
              <a:rPr lang="en-US" sz="2400" dirty="0" err="1"/>
              <a:t>GameMap</a:t>
            </a:r>
            <a:r>
              <a:rPr lang="en-US" sz="2400" dirty="0"/>
              <a:t>: Game map information is stored in the map class. To access continents, countries, and their neighboring places on the map, it consists of data structures.</a:t>
            </a:r>
          </a:p>
          <a:p>
            <a:pPr algn="just"/>
            <a:endParaRPr lang="en-US" sz="2400" dirty="0"/>
          </a:p>
          <a:p>
            <a:pPr algn="just"/>
            <a:r>
              <a:rPr lang="en-US" sz="2400" dirty="0"/>
              <a:t>Continent: This class stores data on </a:t>
            </a:r>
            <a:r>
              <a:rPr lang="en-US" sz="2400" dirty="0" err="1"/>
              <a:t>ContinentIDs</a:t>
            </a:r>
            <a:r>
              <a:rPr lang="en-US" sz="2400" dirty="0"/>
              <a:t>, Control Values, and the country on each continent. Every nation that is a part of a single continent is stored in a </a:t>
            </a:r>
            <a:r>
              <a:rPr lang="en-US" sz="2400" dirty="0" err="1"/>
              <a:t>hashmap</a:t>
            </a:r>
            <a:r>
              <a:rPr lang="en-US" sz="2400" dirty="0"/>
              <a:t>, with the object serving as the value and the </a:t>
            </a:r>
            <a:r>
              <a:rPr lang="en-US" sz="2400" dirty="0" err="1"/>
              <a:t>CountryID</a:t>
            </a:r>
            <a:r>
              <a:rPr lang="en-US" sz="2400" dirty="0"/>
              <a:t> as the key.</a:t>
            </a:r>
          </a:p>
          <a:p>
            <a:pPr algn="just"/>
            <a:endParaRPr lang="en-US" sz="2400" dirty="0"/>
          </a:p>
          <a:p>
            <a:pPr algn="just"/>
            <a:r>
              <a:rPr lang="en-US" sz="2400" dirty="0"/>
              <a:t>Country: A nation is represented by this class on a global map. Every nation contains an ID, index, parent continent, neighbors, army count, and coordinates for the CMD display.</a:t>
            </a:r>
            <a:endParaRPr lang="en-IN" sz="2400" dirty="0"/>
          </a:p>
        </p:txBody>
      </p:sp>
    </p:spTree>
    <p:extLst>
      <p:ext uri="{BB962C8B-B14F-4D97-AF65-F5344CB8AC3E}">
        <p14:creationId xmlns:p14="http://schemas.microsoft.com/office/powerpoint/2010/main" val="730689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Title 4">
            <a:extLst>
              <a:ext uri="{FF2B5EF4-FFF2-40B4-BE49-F238E27FC236}">
                <a16:creationId xmlns:a16="http://schemas.microsoft.com/office/drawing/2014/main" id="{74AD6DE9-FCF4-FD01-A878-DE2901F22751}"/>
              </a:ext>
            </a:extLst>
          </p:cNvPr>
          <p:cNvSpPr>
            <a:spLocks noGrp="1"/>
          </p:cNvSpPr>
          <p:nvPr>
            <p:ph type="ctrTitle"/>
          </p:nvPr>
        </p:nvSpPr>
        <p:spPr>
          <a:xfrm>
            <a:off x="826852" y="872061"/>
            <a:ext cx="3073940" cy="2876979"/>
          </a:xfrm>
        </p:spPr>
        <p:txBody>
          <a:bodyPr>
            <a:normAutofit/>
          </a:bodyPr>
          <a:lstStyle/>
          <a:p>
            <a:r>
              <a:rPr lang="en-US" sz="4400" dirty="0">
                <a:solidFill>
                  <a:srgbClr val="262626"/>
                </a:solidFill>
              </a:rPr>
              <a:t>Controllers</a:t>
            </a:r>
            <a:endParaRPr lang="en-IN" sz="4400" dirty="0">
              <a:solidFill>
                <a:srgbClr val="262626"/>
              </a:solidFill>
            </a:endParaRPr>
          </a:p>
        </p:txBody>
      </p:sp>
      <p:sp useBgFill="1">
        <p:nvSpPr>
          <p:cNvPr id="4109" name="Rectangle 4108">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0401D3A-630F-5F71-7FA3-273A4F607122}"/>
              </a:ext>
            </a:extLst>
          </p:cNvPr>
          <p:cNvPicPr>
            <a:picLocks noChangeAspect="1"/>
          </p:cNvPicPr>
          <p:nvPr/>
        </p:nvPicPr>
        <p:blipFill>
          <a:blip r:embed="rId3"/>
          <a:stretch>
            <a:fillRect/>
          </a:stretch>
        </p:blipFill>
        <p:spPr>
          <a:xfrm>
            <a:off x="5140960" y="182880"/>
            <a:ext cx="6725919" cy="6502400"/>
          </a:xfrm>
          <a:prstGeom prst="rect">
            <a:avLst/>
          </a:prstGeom>
        </p:spPr>
      </p:pic>
    </p:spTree>
    <p:extLst>
      <p:ext uri="{BB962C8B-B14F-4D97-AF65-F5344CB8AC3E}">
        <p14:creationId xmlns:p14="http://schemas.microsoft.com/office/powerpoint/2010/main" val="3808665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A641-B889-1B16-9539-C685BC472982}"/>
              </a:ext>
            </a:extLst>
          </p:cNvPr>
          <p:cNvSpPr>
            <a:spLocks noGrp="1"/>
          </p:cNvSpPr>
          <p:nvPr>
            <p:ph type="title"/>
          </p:nvPr>
        </p:nvSpPr>
        <p:spPr/>
        <p:txBody>
          <a:bodyPr/>
          <a:lstStyle/>
          <a:p>
            <a:r>
              <a:rPr lang="en-US" dirty="0"/>
              <a:t>Controller Classes</a:t>
            </a:r>
            <a:endParaRPr lang="en-IN" dirty="0"/>
          </a:p>
        </p:txBody>
      </p:sp>
      <p:sp>
        <p:nvSpPr>
          <p:cNvPr id="3" name="Content Placeholder 2">
            <a:extLst>
              <a:ext uri="{FF2B5EF4-FFF2-40B4-BE49-F238E27FC236}">
                <a16:creationId xmlns:a16="http://schemas.microsoft.com/office/drawing/2014/main" id="{C40DF486-1C4B-5287-3DFE-034D164E389E}"/>
              </a:ext>
            </a:extLst>
          </p:cNvPr>
          <p:cNvSpPr>
            <a:spLocks noGrp="1"/>
          </p:cNvSpPr>
          <p:nvPr>
            <p:ph idx="1"/>
          </p:nvPr>
        </p:nvSpPr>
        <p:spPr>
          <a:xfrm>
            <a:off x="1295401" y="2556932"/>
            <a:ext cx="9601196" cy="3318936"/>
          </a:xfrm>
        </p:spPr>
        <p:txBody>
          <a:bodyPr>
            <a:normAutofit fontScale="85000" lnSpcReduction="20000"/>
          </a:bodyPr>
          <a:lstStyle/>
          <a:p>
            <a:r>
              <a:rPr lang="en-US" dirty="0"/>
              <a:t>StartGameController.java	</a:t>
            </a:r>
          </a:p>
          <a:p>
            <a:pPr marL="914400" lvl="1" indent="-457200">
              <a:buFont typeface="+mj-lt"/>
              <a:buAutoNum type="arabicPeriod"/>
            </a:pPr>
            <a:r>
              <a:rPr lang="en-US" dirty="0" err="1"/>
              <a:t>LoadMap</a:t>
            </a:r>
            <a:endParaRPr lang="en-US" dirty="0"/>
          </a:p>
          <a:p>
            <a:pPr marL="914400" lvl="1" indent="-457200">
              <a:buFont typeface="+mj-lt"/>
              <a:buAutoNum type="arabicPeriod"/>
            </a:pPr>
            <a:r>
              <a:rPr lang="en-US" dirty="0" err="1"/>
              <a:t>ShowMap</a:t>
            </a:r>
            <a:endParaRPr lang="en-US" dirty="0"/>
          </a:p>
          <a:p>
            <a:pPr marL="914400" lvl="1" indent="-457200">
              <a:buFont typeface="+mj-lt"/>
              <a:buAutoNum type="arabicPeriod"/>
            </a:pPr>
            <a:r>
              <a:rPr lang="en-US" dirty="0"/>
              <a:t>Add or remove Gameplayer</a:t>
            </a:r>
          </a:p>
          <a:p>
            <a:pPr marL="914400" lvl="1" indent="-457200">
              <a:buFont typeface="+mj-lt"/>
              <a:buAutoNum type="arabicPeriod"/>
            </a:pPr>
            <a:r>
              <a:rPr lang="en-US" dirty="0"/>
              <a:t>Assign countries</a:t>
            </a:r>
          </a:p>
          <a:p>
            <a:pPr marL="914400" lvl="1" indent="-457200">
              <a:buFont typeface="+mj-lt"/>
              <a:buAutoNum type="arabicPeriod"/>
            </a:pPr>
            <a:r>
              <a:rPr lang="en-US" dirty="0"/>
              <a:t>Start reinforcement phase</a:t>
            </a:r>
          </a:p>
          <a:p>
            <a:r>
              <a:rPr lang="en-US" dirty="0"/>
              <a:t>ReinforcementController.java</a:t>
            </a:r>
          </a:p>
          <a:p>
            <a:pPr marL="914400" lvl="1" indent="-457200">
              <a:buFont typeface="+mj-lt"/>
              <a:buAutoNum type="arabicPeriod"/>
            </a:pPr>
            <a:r>
              <a:rPr lang="en-US" dirty="0"/>
              <a:t>Assign troops</a:t>
            </a:r>
          </a:p>
          <a:p>
            <a:pPr marL="914400" lvl="1" indent="-457200">
              <a:buFont typeface="+mj-lt"/>
              <a:buAutoNum type="arabicPeriod"/>
            </a:pPr>
            <a:r>
              <a:rPr lang="en-US" dirty="0"/>
              <a:t>Calculate armies</a:t>
            </a:r>
          </a:p>
          <a:p>
            <a:endParaRPr lang="en-US" dirty="0"/>
          </a:p>
          <a:p>
            <a:pPr marL="0" indent="0">
              <a:buNone/>
            </a:pPr>
            <a:endParaRPr lang="en-IN" dirty="0"/>
          </a:p>
        </p:txBody>
      </p:sp>
    </p:spTree>
    <p:extLst>
      <p:ext uri="{BB962C8B-B14F-4D97-AF65-F5344CB8AC3E}">
        <p14:creationId xmlns:p14="http://schemas.microsoft.com/office/powerpoint/2010/main" val="1853316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897E-C20A-2ACF-0CF9-A6A3B41242E2}"/>
              </a:ext>
            </a:extLst>
          </p:cNvPr>
          <p:cNvSpPr>
            <a:spLocks noGrp="1"/>
          </p:cNvSpPr>
          <p:nvPr>
            <p:ph type="title"/>
          </p:nvPr>
        </p:nvSpPr>
        <p:spPr/>
        <p:txBody>
          <a:bodyPr/>
          <a:lstStyle/>
          <a:p>
            <a:r>
              <a:rPr lang="en-US" dirty="0"/>
              <a:t>Controller Classes</a:t>
            </a:r>
            <a:endParaRPr lang="en-IN" dirty="0"/>
          </a:p>
        </p:txBody>
      </p:sp>
      <p:sp>
        <p:nvSpPr>
          <p:cNvPr id="3" name="Content Placeholder 2">
            <a:extLst>
              <a:ext uri="{FF2B5EF4-FFF2-40B4-BE49-F238E27FC236}">
                <a16:creationId xmlns:a16="http://schemas.microsoft.com/office/drawing/2014/main" id="{A0246604-8E90-161A-5A3A-D419A68EF8D3}"/>
              </a:ext>
            </a:extLst>
          </p:cNvPr>
          <p:cNvSpPr>
            <a:spLocks noGrp="1"/>
          </p:cNvSpPr>
          <p:nvPr>
            <p:ph idx="1"/>
          </p:nvPr>
        </p:nvSpPr>
        <p:spPr/>
        <p:txBody>
          <a:bodyPr>
            <a:normAutofit fontScale="85000" lnSpcReduction="20000"/>
          </a:bodyPr>
          <a:lstStyle/>
          <a:p>
            <a:r>
              <a:rPr lang="en-US" dirty="0"/>
              <a:t>IssueOrderController.java</a:t>
            </a:r>
          </a:p>
          <a:p>
            <a:pPr marL="914400" lvl="1" indent="-457200">
              <a:buFont typeface="+mj-lt"/>
              <a:buAutoNum type="arabicPeriod"/>
            </a:pPr>
            <a:r>
              <a:rPr lang="en-US" dirty="0"/>
              <a:t>Get data from CMD</a:t>
            </a:r>
          </a:p>
          <a:p>
            <a:pPr marL="914400" lvl="1" indent="-457200">
              <a:buFont typeface="+mj-lt"/>
              <a:buAutoNum type="arabicPeriod"/>
            </a:pPr>
            <a:r>
              <a:rPr lang="en-US" dirty="0"/>
              <a:t>Controls how many players are remaining</a:t>
            </a:r>
          </a:p>
          <a:p>
            <a:pPr marL="914400" lvl="1" indent="-457200">
              <a:buFont typeface="+mj-lt"/>
              <a:buAutoNum type="arabicPeriod"/>
            </a:pPr>
            <a:r>
              <a:rPr lang="en-US" dirty="0"/>
              <a:t>Stores data and Order interface and child methods</a:t>
            </a:r>
          </a:p>
          <a:p>
            <a:r>
              <a:rPr lang="en-US" dirty="0"/>
              <a:t>ExecuteOrderController.java</a:t>
            </a:r>
          </a:p>
          <a:p>
            <a:pPr marL="914400" lvl="1" indent="-457200">
              <a:buFont typeface="+mj-lt"/>
              <a:buAutoNum type="arabicPeriod"/>
            </a:pPr>
            <a:r>
              <a:rPr lang="en-US" dirty="0"/>
              <a:t>Execute all the players</a:t>
            </a:r>
          </a:p>
          <a:p>
            <a:pPr marL="914400" lvl="1" indent="-457200">
              <a:buFont typeface="+mj-lt"/>
              <a:buAutoNum type="arabicPeriod"/>
            </a:pPr>
            <a:r>
              <a:rPr lang="en-IN" b="0" i="0" u="none" strike="noStrike" dirty="0">
                <a:solidFill>
                  <a:srgbClr val="000000"/>
                </a:solidFill>
                <a:effectLst/>
              </a:rPr>
              <a:t>Check neutral players</a:t>
            </a:r>
          </a:p>
          <a:p>
            <a:pPr marL="914400" lvl="1" indent="-457200">
              <a:buFont typeface="+mj-lt"/>
              <a:buAutoNum type="arabicPeriod"/>
            </a:pPr>
            <a:r>
              <a:rPr lang="en-US" b="0" i="0" u="none" strike="noStrike" dirty="0">
                <a:solidFill>
                  <a:srgbClr val="000000"/>
                </a:solidFill>
                <a:effectLst/>
              </a:rPr>
              <a:t>Check if countries are won by players	</a:t>
            </a:r>
          </a:p>
          <a:p>
            <a:pPr marL="914400" lvl="1" indent="-457200">
              <a:buFont typeface="+mj-lt"/>
              <a:buAutoNum type="arabicPeriod"/>
            </a:pPr>
            <a:r>
              <a:rPr lang="en-US" b="0" i="0" u="none" strike="noStrike" dirty="0">
                <a:solidFill>
                  <a:srgbClr val="000000"/>
                </a:solidFill>
                <a:effectLst/>
              </a:rPr>
              <a:t>Change phase of game to exit or reinforcement</a:t>
            </a:r>
          </a:p>
          <a:p>
            <a:pPr marL="457200" lvl="1" indent="0">
              <a:buNone/>
            </a:pPr>
            <a:endParaRPr lang="en-US" dirty="0"/>
          </a:p>
        </p:txBody>
      </p:sp>
    </p:spTree>
    <p:extLst>
      <p:ext uri="{BB962C8B-B14F-4D97-AF65-F5344CB8AC3E}">
        <p14:creationId xmlns:p14="http://schemas.microsoft.com/office/powerpoint/2010/main" val="358235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DAD6-E777-4540-FD9F-3372EF7C02DD}"/>
              </a:ext>
            </a:extLst>
          </p:cNvPr>
          <p:cNvSpPr>
            <a:spLocks noGrp="1"/>
          </p:cNvSpPr>
          <p:nvPr>
            <p:ph type="title"/>
          </p:nvPr>
        </p:nvSpPr>
        <p:spPr/>
        <p:txBody>
          <a:bodyPr/>
          <a:lstStyle/>
          <a:p>
            <a:r>
              <a:rPr lang="en-US" dirty="0"/>
              <a:t>Controller Classes</a:t>
            </a:r>
            <a:endParaRPr lang="en-IN" dirty="0"/>
          </a:p>
        </p:txBody>
      </p:sp>
      <p:sp>
        <p:nvSpPr>
          <p:cNvPr id="3" name="Content Placeholder 2">
            <a:extLst>
              <a:ext uri="{FF2B5EF4-FFF2-40B4-BE49-F238E27FC236}">
                <a16:creationId xmlns:a16="http://schemas.microsoft.com/office/drawing/2014/main" id="{ED81C762-D1C8-1D57-B11A-67F6296AFDFA}"/>
              </a:ext>
            </a:extLst>
          </p:cNvPr>
          <p:cNvSpPr>
            <a:spLocks noGrp="1"/>
          </p:cNvSpPr>
          <p:nvPr>
            <p:ph idx="1"/>
          </p:nvPr>
        </p:nvSpPr>
        <p:spPr>
          <a:xfrm>
            <a:off x="1295401" y="2556932"/>
            <a:ext cx="9601196" cy="3600028"/>
          </a:xfrm>
        </p:spPr>
        <p:txBody>
          <a:bodyPr>
            <a:normAutofit lnSpcReduction="10000"/>
          </a:bodyPr>
          <a:lstStyle/>
          <a:p>
            <a:r>
              <a:rPr lang="en-US" dirty="0"/>
              <a:t>MapEditorController.java</a:t>
            </a:r>
          </a:p>
          <a:p>
            <a:pPr marL="914400" lvl="1" indent="-457200">
              <a:buFont typeface="+mj-lt"/>
              <a:buAutoNum type="arabicPeriod"/>
            </a:pPr>
            <a:r>
              <a:rPr lang="en-US" sz="1800" b="0" i="0" u="none" strike="noStrike" dirty="0">
                <a:solidFill>
                  <a:srgbClr val="000000"/>
                </a:solidFill>
                <a:effectLst/>
              </a:rPr>
              <a:t>Create a map if not exists</a:t>
            </a:r>
          </a:p>
          <a:p>
            <a:pPr marL="914400" lvl="1" indent="-457200">
              <a:buFont typeface="+mj-lt"/>
              <a:buAutoNum type="arabicPeriod"/>
            </a:pPr>
            <a:r>
              <a:rPr lang="en-IN" sz="1800" b="0" i="0" u="none" strike="noStrike" dirty="0">
                <a:solidFill>
                  <a:srgbClr val="000000"/>
                </a:solidFill>
                <a:effectLst/>
              </a:rPr>
              <a:t>Edit map</a:t>
            </a:r>
          </a:p>
          <a:p>
            <a:pPr marL="914400" lvl="1" indent="-457200">
              <a:buFont typeface="+mj-lt"/>
              <a:buAutoNum type="arabicPeriod"/>
            </a:pPr>
            <a:r>
              <a:rPr lang="en-IN" sz="1800" b="0" i="0" u="none" strike="noStrike" dirty="0">
                <a:solidFill>
                  <a:srgbClr val="000000"/>
                </a:solidFill>
                <a:effectLst/>
              </a:rPr>
              <a:t>Add/Remove continents</a:t>
            </a:r>
            <a:endParaRPr lang="en-US" sz="1800" dirty="0">
              <a:solidFill>
                <a:srgbClr val="000000"/>
              </a:solidFill>
            </a:endParaRPr>
          </a:p>
          <a:p>
            <a:pPr marL="914400" lvl="1" indent="-457200">
              <a:buFont typeface="+mj-lt"/>
              <a:buAutoNum type="arabicPeriod"/>
            </a:pPr>
            <a:r>
              <a:rPr lang="en-IN" sz="1800" b="0" i="0" u="none" strike="noStrike" dirty="0">
                <a:solidFill>
                  <a:srgbClr val="000000"/>
                </a:solidFill>
                <a:effectLst/>
              </a:rPr>
              <a:t>Add/Remove neighbours</a:t>
            </a:r>
            <a:endParaRPr lang="en-US" sz="1800" b="0" i="0" u="none" strike="noStrike" dirty="0">
              <a:solidFill>
                <a:srgbClr val="000000"/>
              </a:solidFill>
              <a:effectLst/>
            </a:endParaRPr>
          </a:p>
          <a:p>
            <a:pPr marL="914400" lvl="1" indent="-457200">
              <a:buFont typeface="+mj-lt"/>
              <a:buAutoNum type="arabicPeriod"/>
            </a:pPr>
            <a:r>
              <a:rPr lang="en-IN" sz="1800" b="0" i="0" u="none" strike="noStrike" dirty="0">
                <a:solidFill>
                  <a:srgbClr val="000000"/>
                </a:solidFill>
                <a:effectLst/>
              </a:rPr>
              <a:t>Add/Remove countries</a:t>
            </a:r>
            <a:endParaRPr lang="en-US" sz="1800" dirty="0">
              <a:solidFill>
                <a:srgbClr val="000000"/>
              </a:solidFill>
            </a:endParaRPr>
          </a:p>
          <a:p>
            <a:pPr marL="914400" lvl="1" indent="-457200">
              <a:buFont typeface="+mj-lt"/>
              <a:buAutoNum type="arabicPeriod"/>
            </a:pPr>
            <a:r>
              <a:rPr lang="en-IN" sz="1800" b="0" i="0" u="none" strike="noStrike" dirty="0">
                <a:solidFill>
                  <a:srgbClr val="000000"/>
                </a:solidFill>
                <a:effectLst/>
              </a:rPr>
              <a:t>Validate map</a:t>
            </a:r>
          </a:p>
          <a:p>
            <a:pPr marL="914400" lvl="1" indent="-457200">
              <a:buFont typeface="+mj-lt"/>
              <a:buAutoNum type="arabicPeriod"/>
            </a:pPr>
            <a:r>
              <a:rPr lang="en-IN" sz="1800" b="0" i="0" u="none" strike="noStrike" dirty="0">
                <a:solidFill>
                  <a:srgbClr val="000000"/>
                </a:solidFill>
                <a:effectLst/>
              </a:rPr>
              <a:t>Save map as a file</a:t>
            </a:r>
          </a:p>
          <a:p>
            <a:pPr marL="914400" lvl="1" indent="-457200">
              <a:buFont typeface="+mj-lt"/>
              <a:buAutoNum type="arabicPeriod"/>
            </a:pPr>
            <a:r>
              <a:rPr lang="en-US" sz="1800" b="0" i="0" u="none" strike="noStrike" dirty="0">
                <a:solidFill>
                  <a:srgbClr val="000000"/>
                </a:solidFill>
                <a:effectLst/>
              </a:rPr>
              <a:t>Change phase to start game phase when exit</a:t>
            </a:r>
            <a:endParaRPr lang="en-IN" sz="1800" b="0" i="0" u="none" strike="noStrike" dirty="0">
              <a:solidFill>
                <a:srgbClr val="000000"/>
              </a:solidFill>
              <a:effectLst/>
            </a:endParaRPr>
          </a:p>
        </p:txBody>
      </p:sp>
    </p:spTree>
    <p:extLst>
      <p:ext uri="{BB962C8B-B14F-4D97-AF65-F5344CB8AC3E}">
        <p14:creationId xmlns:p14="http://schemas.microsoft.com/office/powerpoint/2010/main" val="2753293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4112B-86B7-8783-0E79-84D42E92A12A}"/>
              </a:ext>
            </a:extLst>
          </p:cNvPr>
          <p:cNvSpPr>
            <a:spLocks noGrp="1"/>
          </p:cNvSpPr>
          <p:nvPr>
            <p:ph type="title"/>
          </p:nvPr>
        </p:nvSpPr>
        <p:spPr/>
        <p:txBody>
          <a:bodyPr/>
          <a:lstStyle/>
          <a:p>
            <a:r>
              <a:rPr lang="en-US" dirty="0"/>
              <a:t>Controller Classes</a:t>
            </a:r>
            <a:endParaRPr lang="en-IN" dirty="0"/>
          </a:p>
        </p:txBody>
      </p:sp>
      <p:sp>
        <p:nvSpPr>
          <p:cNvPr id="3" name="Content Placeholder 2">
            <a:extLst>
              <a:ext uri="{FF2B5EF4-FFF2-40B4-BE49-F238E27FC236}">
                <a16:creationId xmlns:a16="http://schemas.microsoft.com/office/drawing/2014/main" id="{562273BF-C5B4-F090-447B-88176ECD0D07}"/>
              </a:ext>
            </a:extLst>
          </p:cNvPr>
          <p:cNvSpPr>
            <a:spLocks noGrp="1"/>
          </p:cNvSpPr>
          <p:nvPr>
            <p:ph idx="1"/>
          </p:nvPr>
        </p:nvSpPr>
        <p:spPr/>
        <p:txBody>
          <a:bodyPr/>
          <a:lstStyle/>
          <a:p>
            <a:r>
              <a:rPr lang="en-US" dirty="0"/>
              <a:t>SaveMapController.java</a:t>
            </a:r>
          </a:p>
          <a:p>
            <a:pPr marL="800100" lvl="1" indent="-342900">
              <a:buFont typeface="+mj-lt"/>
              <a:buAutoNum type="arabicPeriod"/>
            </a:pPr>
            <a:r>
              <a:rPr lang="en-IN" sz="1800" b="0" i="0" u="none" strike="noStrike" dirty="0">
                <a:solidFill>
                  <a:srgbClr val="000000"/>
                </a:solidFill>
                <a:effectLst/>
              </a:rPr>
              <a:t>Validates map before saving</a:t>
            </a:r>
            <a:endParaRPr lang="en-US" sz="1800" b="0" i="0" u="none" strike="noStrike" dirty="0">
              <a:solidFill>
                <a:srgbClr val="000000"/>
              </a:solidFill>
              <a:effectLst/>
            </a:endParaRPr>
          </a:p>
          <a:p>
            <a:pPr marL="800100" lvl="1" indent="-342900">
              <a:buFont typeface="+mj-lt"/>
              <a:buAutoNum type="arabicPeriod"/>
            </a:pPr>
            <a:r>
              <a:rPr lang="en-US" sz="1800" b="0" i="0" u="none" strike="noStrike" dirty="0">
                <a:solidFill>
                  <a:srgbClr val="000000"/>
                </a:solidFill>
                <a:effectLst/>
              </a:rPr>
              <a:t>Writes map as a file in correct format if map is valid</a:t>
            </a:r>
            <a:endParaRPr lang="en-US" sz="1800" dirty="0"/>
          </a:p>
          <a:p>
            <a:r>
              <a:rPr lang="en-US" dirty="0"/>
              <a:t>ShowMapController.java</a:t>
            </a:r>
          </a:p>
          <a:p>
            <a:pPr marL="800100" lvl="1" indent="-342900">
              <a:buFont typeface="+mj-lt"/>
              <a:buAutoNum type="arabicPeriod"/>
            </a:pPr>
            <a:r>
              <a:rPr lang="en-IN" sz="1800" b="0" i="0" u="none" strike="noStrike" dirty="0">
                <a:solidFill>
                  <a:srgbClr val="000000"/>
                </a:solidFill>
                <a:effectLst/>
              </a:rPr>
              <a:t>It shows the map</a:t>
            </a:r>
            <a:endParaRPr lang="en-IN" dirty="0"/>
          </a:p>
        </p:txBody>
      </p:sp>
    </p:spTree>
    <p:extLst>
      <p:ext uri="{BB962C8B-B14F-4D97-AF65-F5344CB8AC3E}">
        <p14:creationId xmlns:p14="http://schemas.microsoft.com/office/powerpoint/2010/main" val="420299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E375E-9081-B026-CE43-ED0A6EA2DCEA}"/>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1FBEF9E1-6802-154E-58B2-00DDF171A4D4}"/>
              </a:ext>
            </a:extLst>
          </p:cNvPr>
          <p:cNvSpPr>
            <a:spLocks noGrp="1"/>
          </p:cNvSpPr>
          <p:nvPr>
            <p:ph idx="1"/>
          </p:nvPr>
        </p:nvSpPr>
        <p:spPr/>
        <p:txBody>
          <a:bodyPr>
            <a:noAutofit/>
          </a:bodyPr>
          <a:lstStyle/>
          <a:p>
            <a:pPr marL="342900" indent="-342900"/>
            <a:r>
              <a:rPr lang="en-US" sz="1600" dirty="0">
                <a:ea typeface="+mn-lt"/>
                <a:cs typeface="+mn-lt"/>
              </a:rPr>
              <a:t>About Project</a:t>
            </a:r>
            <a:endParaRPr lang="en-US" sz="1600" dirty="0"/>
          </a:p>
          <a:p>
            <a:pPr marL="342900" indent="-342900">
              <a:buSzPct val="114999"/>
            </a:pPr>
            <a:r>
              <a:rPr lang="en-US" sz="1600" dirty="0">
                <a:ea typeface="+mn-lt"/>
                <a:cs typeface="+mn-lt"/>
              </a:rPr>
              <a:t>Phases of the game</a:t>
            </a:r>
          </a:p>
          <a:p>
            <a:pPr marL="342900" indent="-342900">
              <a:buSzPct val="114999"/>
            </a:pPr>
            <a:r>
              <a:rPr lang="en-US" sz="1600" dirty="0">
                <a:ea typeface="+mn-lt"/>
                <a:cs typeface="+mn-lt"/>
              </a:rPr>
              <a:t>MVC</a:t>
            </a:r>
          </a:p>
          <a:p>
            <a:pPr marL="342900" indent="-342900">
              <a:buSzPct val="114999"/>
            </a:pPr>
            <a:r>
              <a:rPr lang="en-US" sz="1600" dirty="0">
                <a:ea typeface="+mn-lt"/>
                <a:cs typeface="+mn-lt"/>
              </a:rPr>
              <a:t>Folder Structure</a:t>
            </a:r>
            <a:endParaRPr lang="en-US" sz="1600" dirty="0"/>
          </a:p>
          <a:p>
            <a:pPr marL="342900" indent="-342900">
              <a:buSzPct val="114999"/>
            </a:pPr>
            <a:r>
              <a:rPr lang="en-US" sz="1600" dirty="0">
                <a:ea typeface="+mn-lt"/>
                <a:cs typeface="+mn-lt"/>
              </a:rPr>
              <a:t>Class Diagram</a:t>
            </a:r>
          </a:p>
          <a:p>
            <a:pPr marL="342900" indent="-342900">
              <a:buSzPct val="114999"/>
            </a:pPr>
            <a:r>
              <a:rPr lang="en-US" sz="1600" dirty="0">
                <a:ea typeface="+mn-lt"/>
                <a:cs typeface="+mn-lt"/>
              </a:rPr>
              <a:t>Game Flow</a:t>
            </a:r>
          </a:p>
          <a:p>
            <a:pPr marL="342900" indent="-342900">
              <a:buSzPct val="114999"/>
            </a:pPr>
            <a:r>
              <a:rPr lang="en-US" sz="1600" dirty="0">
                <a:ea typeface="+mn-lt"/>
                <a:cs typeface="+mn-lt"/>
              </a:rPr>
              <a:t>Continuous Integration</a:t>
            </a:r>
          </a:p>
          <a:p>
            <a:pPr marL="342900" indent="-342900">
              <a:buSzPct val="114999"/>
            </a:pPr>
            <a:r>
              <a:rPr lang="en-US" sz="1600" dirty="0">
                <a:ea typeface="+mn-lt"/>
                <a:cs typeface="+mn-lt"/>
              </a:rPr>
              <a:t>Code Layout</a:t>
            </a:r>
          </a:p>
          <a:p>
            <a:pPr marL="342900" indent="-342900"/>
            <a:r>
              <a:rPr lang="en-US" sz="1600" dirty="0">
                <a:ea typeface="+mn-lt"/>
                <a:cs typeface="Arial"/>
              </a:rPr>
              <a:t>Commenting</a:t>
            </a:r>
            <a:r>
              <a:rPr lang="en-US" sz="1600" dirty="0">
                <a:solidFill>
                  <a:srgbClr val="262626"/>
                </a:solidFill>
                <a:latin typeface="Garamond" panose="02020404030301010803"/>
                <a:cs typeface="Arial"/>
              </a:rPr>
              <a:t> Convention</a:t>
            </a:r>
            <a:endParaRPr lang="en-US" sz="1600" dirty="0"/>
          </a:p>
          <a:p>
            <a:pPr marL="342900" indent="-342900">
              <a:buSzPct val="114999"/>
            </a:pPr>
            <a:r>
              <a:rPr lang="en-US" sz="1600" dirty="0">
                <a:ea typeface="+mn-lt"/>
                <a:cs typeface="+mn-lt"/>
              </a:rPr>
              <a:t>Test Cases</a:t>
            </a:r>
            <a:endParaRPr lang="en-US" sz="1600" dirty="0"/>
          </a:p>
          <a:p>
            <a:pPr marL="342900" indent="-342900"/>
            <a:endParaRPr lang="en-US" sz="1600" dirty="0">
              <a:solidFill>
                <a:srgbClr val="262626"/>
              </a:solidFill>
              <a:latin typeface="Garamond" panose="02020404030301010803"/>
              <a:cs typeface="Arial"/>
            </a:endParaRPr>
          </a:p>
          <a:p>
            <a:pPr marL="342900" indent="-342900"/>
            <a:endParaRPr lang="en-US" sz="1600" dirty="0">
              <a:solidFill>
                <a:srgbClr val="262626"/>
              </a:solidFill>
              <a:latin typeface="Garamond" panose="02020404030301010803"/>
              <a:cs typeface="Arial"/>
            </a:endParaRPr>
          </a:p>
          <a:p>
            <a:pPr marL="342900" indent="-342900"/>
            <a:endParaRPr lang="en-US" sz="1600" dirty="0">
              <a:solidFill>
                <a:srgbClr val="262626"/>
              </a:solidFill>
              <a:latin typeface="Garamond" panose="02020404030301010803"/>
              <a:cs typeface="Arial"/>
            </a:endParaRPr>
          </a:p>
          <a:p>
            <a:pPr marL="342900" indent="-342900">
              <a:buSzPct val="114999"/>
            </a:pPr>
            <a:endParaRPr lang="en-US" sz="1600" dirty="0">
              <a:solidFill>
                <a:srgbClr val="262626"/>
              </a:solidFill>
              <a:latin typeface="Garamond" panose="02020404030301010803"/>
              <a:cs typeface="Arial"/>
            </a:endParaRPr>
          </a:p>
        </p:txBody>
      </p:sp>
    </p:spTree>
    <p:extLst>
      <p:ext uri="{BB962C8B-B14F-4D97-AF65-F5344CB8AC3E}">
        <p14:creationId xmlns:p14="http://schemas.microsoft.com/office/powerpoint/2010/main" val="240984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48" name="Group 5147">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149" name="Picture 5148">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150" name="Rectangle 5149">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5151" name="Picture 5150">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152" name="Picture 5151">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5154" name="Straight Connector 5153">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5156" name="Rectangle 5155">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158" name="Rectangle 5157">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0" name="Rectangle 5159">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itle 3">
            <a:extLst>
              <a:ext uri="{FF2B5EF4-FFF2-40B4-BE49-F238E27FC236}">
                <a16:creationId xmlns:a16="http://schemas.microsoft.com/office/drawing/2014/main" id="{ABFD978E-5E8B-8C3E-C949-83A11DF83214}"/>
              </a:ext>
            </a:extLst>
          </p:cNvPr>
          <p:cNvSpPr>
            <a:spLocks noGrp="1"/>
          </p:cNvSpPr>
          <p:nvPr>
            <p:ph type="title"/>
          </p:nvPr>
        </p:nvSpPr>
        <p:spPr>
          <a:xfrm>
            <a:off x="929140" y="972765"/>
            <a:ext cx="2835464" cy="2694995"/>
          </a:xfrm>
        </p:spPr>
        <p:txBody>
          <a:bodyPr vert="horz" lIns="91440" tIns="45720" rIns="91440" bIns="45720" rtlCol="0" anchor="b">
            <a:normAutofit/>
          </a:bodyPr>
          <a:lstStyle/>
          <a:p>
            <a:r>
              <a:rPr lang="en-US" sz="4400" dirty="0">
                <a:solidFill>
                  <a:srgbClr val="262626"/>
                </a:solidFill>
              </a:rPr>
              <a:t>Logger</a:t>
            </a:r>
          </a:p>
        </p:txBody>
      </p:sp>
      <p:sp useBgFill="1">
        <p:nvSpPr>
          <p:cNvPr id="5162" name="Rectangle 5161">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3AD5D5AF-5D43-7683-AC44-44B688BC0285}"/>
              </a:ext>
            </a:extLst>
          </p:cNvPr>
          <p:cNvPicPr>
            <a:picLocks noGrp="1" noChangeAspect="1" noChangeArrowheads="1"/>
          </p:cNvPicPr>
          <p:nvPr>
            <p:ph type="pic" idx="1"/>
          </p:nvPr>
        </p:nvPicPr>
        <p:blipFill rotWithShape="1">
          <a:blip r:embed="rId5">
            <a:extLst>
              <a:ext uri="{28A0092B-C50C-407E-A947-70E740481C1C}">
                <a14:useLocalDpi xmlns:a14="http://schemas.microsoft.com/office/drawing/2010/main" val="0"/>
              </a:ext>
            </a:extLst>
          </a:blip>
          <a:srcRect t="6064" r="2" b="2"/>
          <a:stretch/>
        </p:blipFill>
        <p:spPr bwMode="auto">
          <a:xfrm>
            <a:off x="5117830" y="233680"/>
            <a:ext cx="6804430" cy="640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8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08A151-4721-8261-7912-DE66C1413891}"/>
              </a:ext>
            </a:extLst>
          </p:cNvPr>
          <p:cNvSpPr>
            <a:spLocks noGrp="1"/>
          </p:cNvSpPr>
          <p:nvPr>
            <p:ph type="title"/>
          </p:nvPr>
        </p:nvSpPr>
        <p:spPr/>
        <p:txBody>
          <a:bodyPr/>
          <a:lstStyle/>
          <a:p>
            <a:r>
              <a:rPr lang="en-US" dirty="0"/>
              <a:t>Logger</a:t>
            </a:r>
            <a:endParaRPr lang="en-IN" dirty="0"/>
          </a:p>
        </p:txBody>
      </p:sp>
      <p:sp>
        <p:nvSpPr>
          <p:cNvPr id="6" name="Content Placeholder 5">
            <a:extLst>
              <a:ext uri="{FF2B5EF4-FFF2-40B4-BE49-F238E27FC236}">
                <a16:creationId xmlns:a16="http://schemas.microsoft.com/office/drawing/2014/main" id="{E04BB82B-717F-7577-A74D-D4600242830D}"/>
              </a:ext>
            </a:extLst>
          </p:cNvPr>
          <p:cNvSpPr>
            <a:spLocks noGrp="1"/>
          </p:cNvSpPr>
          <p:nvPr>
            <p:ph idx="1"/>
          </p:nvPr>
        </p:nvSpPr>
        <p:spPr/>
        <p:txBody>
          <a:bodyPr>
            <a:normAutofit fontScale="92500" lnSpcReduction="20000"/>
          </a:bodyPr>
          <a:lstStyle/>
          <a:p>
            <a:pPr marL="457200" indent="-457200">
              <a:buFont typeface="+mj-lt"/>
              <a:buAutoNum type="arabicPeriod"/>
            </a:pPr>
            <a:r>
              <a:rPr lang="en-IN" sz="1900" i="0" u="none" strike="noStrike" dirty="0">
                <a:solidFill>
                  <a:srgbClr val="000000"/>
                </a:solidFill>
                <a:effectLst/>
              </a:rPr>
              <a:t>GameEventLogger.java</a:t>
            </a:r>
          </a:p>
          <a:p>
            <a:pPr lvl="1"/>
            <a:r>
              <a:rPr lang="en-US" sz="1700" b="0" i="0" u="none" strike="noStrike" dirty="0">
                <a:solidFill>
                  <a:srgbClr val="000000"/>
                </a:solidFill>
                <a:effectLst/>
              </a:rPr>
              <a:t>The </a:t>
            </a:r>
            <a:r>
              <a:rPr lang="en-US" sz="1700" b="0" i="0" u="none" strike="noStrike" dirty="0" err="1">
                <a:solidFill>
                  <a:srgbClr val="000000"/>
                </a:solidFill>
                <a:effectLst/>
              </a:rPr>
              <a:t>GameEventLogger</a:t>
            </a:r>
            <a:r>
              <a:rPr lang="en-US" sz="1700" b="0" i="0" u="none" strike="noStrike" dirty="0">
                <a:solidFill>
                  <a:srgbClr val="000000"/>
                </a:solidFill>
                <a:effectLst/>
              </a:rPr>
              <a:t> class facilitates logging of game events by </a:t>
            </a:r>
            <a:r>
              <a:rPr lang="en-US" sz="1700" b="0" i="0" u="none" strike="noStrike" dirty="0" err="1">
                <a:solidFill>
                  <a:srgbClr val="000000"/>
                </a:solidFill>
                <a:effectLst/>
              </a:rPr>
              <a:t>initialising</a:t>
            </a:r>
            <a:r>
              <a:rPr lang="en-US" sz="1700" b="0" i="0" u="none" strike="noStrike" dirty="0">
                <a:solidFill>
                  <a:srgbClr val="000000"/>
                </a:solidFill>
                <a:effectLst/>
              </a:rPr>
              <a:t> a </a:t>
            </a:r>
            <a:r>
              <a:rPr lang="en-US" sz="1700" b="0" i="0" u="none" strike="noStrike" dirty="0" err="1">
                <a:solidFill>
                  <a:srgbClr val="000000"/>
                </a:solidFill>
                <a:effectLst/>
              </a:rPr>
              <a:t>GameLogFileWriter</a:t>
            </a:r>
            <a:r>
              <a:rPr lang="en-US" sz="1700" b="0" i="0" u="none" strike="noStrike" dirty="0">
                <a:solidFill>
                  <a:srgbClr val="000000"/>
                </a:solidFill>
                <a:effectLst/>
              </a:rPr>
              <a:t> for writing log entries.</a:t>
            </a:r>
            <a:endParaRPr lang="en-IN" sz="1700" b="1" i="0" u="none" strike="noStrike" dirty="0">
              <a:solidFill>
                <a:srgbClr val="000000"/>
              </a:solidFill>
              <a:effectLst/>
            </a:endParaRPr>
          </a:p>
          <a:p>
            <a:pPr marL="457200" indent="-457200">
              <a:buFont typeface="+mj-lt"/>
              <a:buAutoNum type="arabicPeriod"/>
            </a:pPr>
            <a:r>
              <a:rPr lang="en-IN" sz="1900" i="0" u="none" strike="noStrike" dirty="0">
                <a:solidFill>
                  <a:srgbClr val="000000"/>
                </a:solidFill>
                <a:effectLst/>
              </a:rPr>
              <a:t>GameLogFileWriter.java</a:t>
            </a:r>
          </a:p>
          <a:p>
            <a:pPr lvl="1"/>
            <a:r>
              <a:rPr lang="en-US" sz="1700" i="0" u="none" strike="noStrike" dirty="0">
                <a:solidFill>
                  <a:srgbClr val="000000"/>
                </a:solidFill>
                <a:effectLst/>
              </a:rPr>
              <a:t>The </a:t>
            </a:r>
            <a:r>
              <a:rPr lang="en-US" sz="1700" i="0" u="none" strike="noStrike" dirty="0" err="1">
                <a:solidFill>
                  <a:srgbClr val="000000"/>
                </a:solidFill>
                <a:effectLst/>
              </a:rPr>
              <a:t>GameLogFileWriter</a:t>
            </a:r>
            <a:r>
              <a:rPr lang="en-US" sz="1700" i="0" u="none" strike="noStrike" dirty="0">
                <a:solidFill>
                  <a:srgbClr val="000000"/>
                </a:solidFill>
                <a:effectLst/>
              </a:rPr>
              <a:t> class is responsible for writing log entries to designated log files</a:t>
            </a:r>
            <a:endParaRPr lang="en-IN" sz="1300" i="0" u="none" strike="noStrike" dirty="0">
              <a:solidFill>
                <a:srgbClr val="000000"/>
              </a:solidFill>
              <a:effectLst/>
            </a:endParaRPr>
          </a:p>
          <a:p>
            <a:pPr marL="457200" indent="-457200">
              <a:buFont typeface="+mj-lt"/>
              <a:buAutoNum type="arabicPeriod"/>
            </a:pPr>
            <a:r>
              <a:rPr lang="en-IN" sz="1900" i="0" u="none" strike="noStrike" dirty="0">
                <a:solidFill>
                  <a:srgbClr val="000000"/>
                </a:solidFill>
                <a:effectLst/>
              </a:rPr>
              <a:t>Observable.java</a:t>
            </a:r>
          </a:p>
          <a:p>
            <a:pPr lvl="1"/>
            <a:r>
              <a:rPr lang="en-US" sz="1700" b="0" i="0" u="none" strike="noStrike" dirty="0">
                <a:solidFill>
                  <a:srgbClr val="000000"/>
                </a:solidFill>
                <a:effectLst/>
              </a:rPr>
              <a:t>The Observable interface outlines a contract for objects that can be observed by other components.</a:t>
            </a:r>
            <a:endParaRPr lang="en-IN" sz="1300" b="1" i="0" u="none" strike="noStrike" dirty="0">
              <a:solidFill>
                <a:srgbClr val="000000"/>
              </a:solidFill>
              <a:effectLst/>
            </a:endParaRPr>
          </a:p>
          <a:p>
            <a:pPr marL="457200" indent="-457200">
              <a:buFont typeface="+mj-lt"/>
              <a:buAutoNum type="arabicPeriod"/>
            </a:pPr>
            <a:r>
              <a:rPr lang="en-IN" sz="1900" dirty="0">
                <a:solidFill>
                  <a:srgbClr val="000000"/>
                </a:solidFill>
              </a:rPr>
              <a:t>Observer.java</a:t>
            </a:r>
          </a:p>
          <a:p>
            <a:pPr lvl="1"/>
            <a:r>
              <a:rPr lang="en-US" sz="1700" b="0" i="0" u="none" strike="noStrike" dirty="0">
                <a:solidFill>
                  <a:srgbClr val="000000"/>
                </a:solidFill>
                <a:effectLst/>
              </a:rPr>
              <a:t>The Observer interface defines a contract for objects that observe and react to changes in other objects, typically implemented in the observer design pattern.</a:t>
            </a:r>
            <a:endParaRPr lang="en-IN" sz="1700" b="1" dirty="0">
              <a:solidFill>
                <a:srgbClr val="000000"/>
              </a:solidFill>
            </a:endParaRPr>
          </a:p>
          <a:p>
            <a:endParaRPr lang="en-IN" sz="1800" b="1" i="0" u="none" strike="noStrike" dirty="0">
              <a:solidFill>
                <a:srgbClr val="000000"/>
              </a:solidFill>
              <a:effectLst/>
            </a:endParaRPr>
          </a:p>
        </p:txBody>
      </p:sp>
    </p:spTree>
    <p:extLst>
      <p:ext uri="{BB962C8B-B14F-4D97-AF65-F5344CB8AC3E}">
        <p14:creationId xmlns:p14="http://schemas.microsoft.com/office/powerpoint/2010/main" val="387010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894C-F1F2-BAAA-5938-C23CFAB51499}"/>
              </a:ext>
            </a:extLst>
          </p:cNvPr>
          <p:cNvSpPr>
            <a:spLocks noGrp="1"/>
          </p:cNvSpPr>
          <p:nvPr>
            <p:ph type="title"/>
          </p:nvPr>
        </p:nvSpPr>
        <p:spPr/>
        <p:txBody>
          <a:bodyPr>
            <a:normAutofit/>
          </a:bodyPr>
          <a:lstStyle/>
          <a:p>
            <a:r>
              <a:rPr lang="en-US" sz="4400" dirty="0"/>
              <a:t>Orders</a:t>
            </a:r>
            <a:endParaRPr lang="en-IN" sz="3200" dirty="0"/>
          </a:p>
        </p:txBody>
      </p:sp>
      <p:sp>
        <p:nvSpPr>
          <p:cNvPr id="4" name="Text Placeholder 3">
            <a:extLst>
              <a:ext uri="{FF2B5EF4-FFF2-40B4-BE49-F238E27FC236}">
                <a16:creationId xmlns:a16="http://schemas.microsoft.com/office/drawing/2014/main" id="{1A955128-4433-1421-69CE-F82BCE1A634D}"/>
              </a:ext>
            </a:extLst>
          </p:cNvPr>
          <p:cNvSpPr>
            <a:spLocks noGrp="1"/>
          </p:cNvSpPr>
          <p:nvPr>
            <p:ph type="body" sz="half" idx="2"/>
          </p:nvPr>
        </p:nvSpPr>
        <p:spPr/>
        <p:txBody>
          <a:bodyPr>
            <a:normAutofit/>
          </a:bodyPr>
          <a:lstStyle/>
          <a:p>
            <a:pPr algn="just"/>
            <a:r>
              <a:rPr lang="en-US" sz="1800" dirty="0">
                <a:solidFill>
                  <a:srgbClr val="262626"/>
                </a:solidFill>
              </a:rPr>
              <a:t>The orders have been implemented using a command pattern in which the parameters setType and execute are used respectively to set the command type and execute commands.</a:t>
            </a:r>
          </a:p>
        </p:txBody>
      </p:sp>
      <p:pic>
        <p:nvPicPr>
          <p:cNvPr id="5" name="Picture 2">
            <a:extLst>
              <a:ext uri="{FF2B5EF4-FFF2-40B4-BE49-F238E27FC236}">
                <a16:creationId xmlns:a16="http://schemas.microsoft.com/office/drawing/2014/main" id="{DBF8C10E-A6E1-337E-6882-A0B746A2EF87}"/>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5579" r="3056" b="3"/>
          <a:stretch/>
        </p:blipFill>
        <p:spPr bwMode="auto">
          <a:xfrm>
            <a:off x="5421345" y="982663"/>
            <a:ext cx="5622575" cy="4892675"/>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98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9B95FE-49AE-FD6E-DA0D-715A053DD2AE}"/>
              </a:ext>
            </a:extLst>
          </p:cNvPr>
          <p:cNvSpPr>
            <a:spLocks noGrp="1"/>
          </p:cNvSpPr>
          <p:nvPr>
            <p:ph type="title"/>
          </p:nvPr>
        </p:nvSpPr>
        <p:spPr/>
        <p:txBody>
          <a:bodyPr>
            <a:normAutofit/>
          </a:bodyPr>
          <a:lstStyle/>
          <a:p>
            <a:r>
              <a:rPr lang="en-US" sz="4400" dirty="0"/>
              <a:t>GamePhase</a:t>
            </a:r>
            <a:endParaRPr lang="en-IN" sz="4400" dirty="0"/>
          </a:p>
        </p:txBody>
      </p:sp>
      <p:sp>
        <p:nvSpPr>
          <p:cNvPr id="6" name="Text Placeholder 5">
            <a:extLst>
              <a:ext uri="{FF2B5EF4-FFF2-40B4-BE49-F238E27FC236}">
                <a16:creationId xmlns:a16="http://schemas.microsoft.com/office/drawing/2014/main" id="{9625F2F6-C03F-7BA7-9A86-6E827993EFB3}"/>
              </a:ext>
            </a:extLst>
          </p:cNvPr>
          <p:cNvSpPr>
            <a:spLocks noGrp="1"/>
          </p:cNvSpPr>
          <p:nvPr>
            <p:ph type="body" sz="half" idx="2"/>
          </p:nvPr>
        </p:nvSpPr>
        <p:spPr/>
        <p:txBody>
          <a:bodyPr>
            <a:normAutofit/>
          </a:bodyPr>
          <a:lstStyle/>
          <a:p>
            <a:pPr algn="just"/>
            <a:r>
              <a:rPr lang="en-US" sz="1800" dirty="0"/>
              <a:t>The GamePhase will be managed by the GamePhaseManager primarily to change phases of the game.</a:t>
            </a:r>
            <a:endParaRPr lang="en-IN" sz="1800" dirty="0"/>
          </a:p>
        </p:txBody>
      </p:sp>
      <p:pic>
        <p:nvPicPr>
          <p:cNvPr id="7170" name="Picture 2">
            <a:extLst>
              <a:ext uri="{FF2B5EF4-FFF2-40B4-BE49-F238E27FC236}">
                <a16:creationId xmlns:a16="http://schemas.microsoft.com/office/drawing/2014/main" id="{8E8A1779-AF1F-F130-B12F-3E58115C8A7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568103" y="982663"/>
            <a:ext cx="5170594" cy="489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20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9" name="Picture 2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31" name="Picture 3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2" name="Picture 3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51" name="Straight Connector 50">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extBox 3">
            <a:extLst>
              <a:ext uri="{FF2B5EF4-FFF2-40B4-BE49-F238E27FC236}">
                <a16:creationId xmlns:a16="http://schemas.microsoft.com/office/drawing/2014/main" id="{EBA67A3A-C88E-917E-155E-C5EC024C4577}"/>
              </a:ext>
            </a:extLst>
          </p:cNvPr>
          <p:cNvSpPr txBox="1"/>
          <p:nvPr/>
        </p:nvSpPr>
        <p:spPr>
          <a:xfrm>
            <a:off x="826852" y="872061"/>
            <a:ext cx="3073940" cy="343668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buClr>
                <a:schemeClr val="accent1"/>
              </a:buClr>
              <a:buSzPct val="115000"/>
            </a:pPr>
            <a:r>
              <a:rPr lang="en-US" sz="4400" dirty="0">
                <a:ln w="3175" cmpd="sng">
                  <a:noFill/>
                </a:ln>
                <a:solidFill>
                  <a:srgbClr val="262626"/>
                </a:solidFill>
                <a:latin typeface="+mj-lt"/>
                <a:ea typeface="+mj-ea"/>
                <a:cs typeface="+mj-cs"/>
              </a:rPr>
              <a:t>Class Diagram</a:t>
            </a:r>
          </a:p>
        </p:txBody>
      </p:sp>
      <p:sp useBgFill="1">
        <p:nvSpPr>
          <p:cNvPr id="55" name="Rectangle 54">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951F3116-529B-4338-1721-977CFDA4238F}"/>
              </a:ext>
            </a:extLst>
          </p:cNvPr>
          <p:cNvPicPr>
            <a:picLocks noChangeAspect="1"/>
          </p:cNvPicPr>
          <p:nvPr/>
        </p:nvPicPr>
        <p:blipFill>
          <a:blip r:embed="rId5"/>
          <a:stretch>
            <a:fillRect/>
          </a:stretch>
        </p:blipFill>
        <p:spPr>
          <a:xfrm>
            <a:off x="5582204" y="609602"/>
            <a:ext cx="5805453" cy="5587749"/>
          </a:xfrm>
          <a:prstGeom prst="rect">
            <a:avLst/>
          </a:prstGeom>
        </p:spPr>
      </p:pic>
      <p:sp>
        <p:nvSpPr>
          <p:cNvPr id="3" name="TextBox 2">
            <a:extLst>
              <a:ext uri="{FF2B5EF4-FFF2-40B4-BE49-F238E27FC236}">
                <a16:creationId xmlns:a16="http://schemas.microsoft.com/office/drawing/2014/main" id="{251DB137-87D6-E621-16C7-033D67FC8432}"/>
              </a:ext>
            </a:extLst>
          </p:cNvPr>
          <p:cNvSpPr txBox="1"/>
          <p:nvPr/>
        </p:nvSpPr>
        <p:spPr>
          <a:xfrm>
            <a:off x="9228843" y="167566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565919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5F51-2C23-5DC9-79E7-825FCD685CBA}"/>
              </a:ext>
            </a:extLst>
          </p:cNvPr>
          <p:cNvSpPr>
            <a:spLocks noGrp="1"/>
          </p:cNvSpPr>
          <p:nvPr>
            <p:ph type="title"/>
          </p:nvPr>
        </p:nvSpPr>
        <p:spPr/>
        <p:txBody>
          <a:bodyPr>
            <a:normAutofit/>
          </a:bodyPr>
          <a:lstStyle/>
          <a:p>
            <a:r>
              <a:rPr lang="en-US" sz="4400" dirty="0">
                <a:solidFill>
                  <a:srgbClr val="262626"/>
                </a:solidFill>
              </a:rPr>
              <a:t>Game Flow</a:t>
            </a:r>
            <a:endParaRPr lang="en-IN" dirty="0"/>
          </a:p>
        </p:txBody>
      </p:sp>
      <p:sp>
        <p:nvSpPr>
          <p:cNvPr id="5" name="Text Placeholder 4">
            <a:extLst>
              <a:ext uri="{FF2B5EF4-FFF2-40B4-BE49-F238E27FC236}">
                <a16:creationId xmlns:a16="http://schemas.microsoft.com/office/drawing/2014/main" id="{4726AE53-B931-4E8E-C81B-DF39CACD1D2E}"/>
              </a:ext>
            </a:extLst>
          </p:cNvPr>
          <p:cNvSpPr>
            <a:spLocks noGrp="1"/>
          </p:cNvSpPr>
          <p:nvPr>
            <p:ph type="body" sz="half" idx="2"/>
          </p:nvPr>
        </p:nvSpPr>
        <p:spPr>
          <a:xfrm>
            <a:off x="1274957" y="3031065"/>
            <a:ext cx="3718455" cy="2438404"/>
          </a:xfrm>
        </p:spPr>
        <p:txBody>
          <a:bodyPr>
            <a:normAutofit/>
          </a:bodyPr>
          <a:lstStyle/>
          <a:p>
            <a:pPr algn="just"/>
            <a:r>
              <a:rPr lang="en-US" sz="1800" dirty="0">
                <a:solidFill>
                  <a:srgbClr val="262626"/>
                </a:solidFill>
              </a:rPr>
              <a:t>Here it checks for the condition until the Exit Phase and makes sure that all the phases of the game are implemented serially.</a:t>
            </a:r>
            <a:endParaRPr lang="en-US" sz="1800" b="1" dirty="0">
              <a:solidFill>
                <a:srgbClr val="262626"/>
              </a:solidFill>
            </a:endParaRPr>
          </a:p>
          <a:p>
            <a:endParaRPr lang="en-IN" sz="1400" dirty="0"/>
          </a:p>
        </p:txBody>
      </p:sp>
      <p:pic>
        <p:nvPicPr>
          <p:cNvPr id="6" name="Content Placeholder 5" descr="A computer screen shot of text">
            <a:extLst>
              <a:ext uri="{FF2B5EF4-FFF2-40B4-BE49-F238E27FC236}">
                <a16:creationId xmlns:a16="http://schemas.microsoft.com/office/drawing/2014/main" id="{81FD2D6A-CB44-5C14-E943-E34517C03D62}"/>
              </a:ext>
            </a:extLst>
          </p:cNvPr>
          <p:cNvPicPr>
            <a:picLocks noGrp="1" noChangeAspect="1"/>
          </p:cNvPicPr>
          <p:nvPr>
            <p:ph idx="1"/>
          </p:nvPr>
        </p:nvPicPr>
        <p:blipFill>
          <a:blip r:embed="rId2"/>
          <a:stretch>
            <a:fillRect/>
          </a:stretch>
        </p:blipFill>
        <p:spPr>
          <a:xfrm>
            <a:off x="5531259" y="714080"/>
            <a:ext cx="5856320" cy="5429839"/>
          </a:xfrm>
          <a:prstGeom prst="rect">
            <a:avLst/>
          </a:prstGeom>
        </p:spPr>
      </p:pic>
    </p:spTree>
    <p:extLst>
      <p:ext uri="{BB962C8B-B14F-4D97-AF65-F5344CB8AC3E}">
        <p14:creationId xmlns:p14="http://schemas.microsoft.com/office/powerpoint/2010/main" val="4202731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C1EC-D245-9CD0-1DA8-23E6FCB084D4}"/>
              </a:ext>
            </a:extLst>
          </p:cNvPr>
          <p:cNvSpPr>
            <a:spLocks noGrp="1"/>
          </p:cNvSpPr>
          <p:nvPr>
            <p:ph type="title"/>
          </p:nvPr>
        </p:nvSpPr>
        <p:spPr>
          <a:xfrm>
            <a:off x="1237249" y="1388534"/>
            <a:ext cx="3718455" cy="1371600"/>
          </a:xfrm>
        </p:spPr>
        <p:txBody>
          <a:bodyPr>
            <a:noAutofit/>
          </a:bodyPr>
          <a:lstStyle/>
          <a:p>
            <a:r>
              <a:rPr lang="en-US" sz="4400" dirty="0">
                <a:solidFill>
                  <a:srgbClr val="262626"/>
                </a:solidFill>
              </a:rPr>
              <a:t>Continuous Integration</a:t>
            </a:r>
            <a:endParaRPr lang="en-IN" sz="4400" dirty="0"/>
          </a:p>
        </p:txBody>
      </p:sp>
      <p:sp>
        <p:nvSpPr>
          <p:cNvPr id="4" name="Text Placeholder 3">
            <a:extLst>
              <a:ext uri="{FF2B5EF4-FFF2-40B4-BE49-F238E27FC236}">
                <a16:creationId xmlns:a16="http://schemas.microsoft.com/office/drawing/2014/main" id="{43826B57-6EC3-D9B7-F92B-9E0A34DA6917}"/>
              </a:ext>
            </a:extLst>
          </p:cNvPr>
          <p:cNvSpPr>
            <a:spLocks noGrp="1"/>
          </p:cNvSpPr>
          <p:nvPr>
            <p:ph type="body" sz="half" idx="2"/>
          </p:nvPr>
        </p:nvSpPr>
        <p:spPr>
          <a:xfrm>
            <a:off x="1322092" y="3031065"/>
            <a:ext cx="3718455" cy="2438404"/>
          </a:xfrm>
        </p:spPr>
        <p:txBody>
          <a:bodyPr>
            <a:normAutofit lnSpcReduction="10000"/>
          </a:bodyPr>
          <a:lstStyle/>
          <a:p>
            <a:pPr algn="just" defTabSz="457200">
              <a:spcBef>
                <a:spcPct val="20000"/>
              </a:spcBef>
              <a:spcAft>
                <a:spcPts val="600"/>
              </a:spcAft>
            </a:pPr>
            <a:r>
              <a:rPr lang="en-US" sz="1800" dirty="0">
                <a:solidFill>
                  <a:srgbClr val="262626"/>
                </a:solidFill>
              </a:rPr>
              <a:t>This consists of total Five steps:</a:t>
            </a:r>
          </a:p>
          <a:p>
            <a:pPr marL="457200" indent="-457200" algn="just" defTabSz="457200">
              <a:spcBef>
                <a:spcPct val="20000"/>
              </a:spcBef>
              <a:spcAft>
                <a:spcPts val="600"/>
              </a:spcAft>
              <a:buAutoNum type="arabicPeriod"/>
            </a:pPr>
            <a:r>
              <a:rPr lang="en-US" sz="1800" dirty="0">
                <a:solidFill>
                  <a:srgbClr val="262626"/>
                </a:solidFill>
              </a:rPr>
              <a:t>Checkout</a:t>
            </a:r>
          </a:p>
          <a:p>
            <a:pPr marL="457200" indent="-457200" algn="just" defTabSz="457200">
              <a:spcBef>
                <a:spcPct val="20000"/>
              </a:spcBef>
              <a:spcAft>
                <a:spcPts val="600"/>
              </a:spcAft>
              <a:buAutoNum type="arabicPeriod"/>
            </a:pPr>
            <a:r>
              <a:rPr lang="en-US" sz="1800" dirty="0">
                <a:solidFill>
                  <a:srgbClr val="262626"/>
                </a:solidFill>
              </a:rPr>
              <a:t>Build With Maven</a:t>
            </a:r>
          </a:p>
          <a:p>
            <a:pPr marL="457200" indent="-457200" algn="just" defTabSz="457200">
              <a:spcBef>
                <a:spcPct val="20000"/>
              </a:spcBef>
              <a:spcAft>
                <a:spcPts val="600"/>
              </a:spcAft>
              <a:buAutoNum type="arabicPeriod"/>
            </a:pPr>
            <a:r>
              <a:rPr lang="en-US" sz="1800" dirty="0">
                <a:solidFill>
                  <a:srgbClr val="262626"/>
                </a:solidFill>
              </a:rPr>
              <a:t>Javadoc Generation</a:t>
            </a:r>
          </a:p>
          <a:p>
            <a:pPr marL="457200" indent="-457200" algn="just" defTabSz="457200">
              <a:spcBef>
                <a:spcPct val="20000"/>
              </a:spcBef>
              <a:spcAft>
                <a:spcPts val="600"/>
              </a:spcAft>
              <a:buAutoNum type="arabicPeriod"/>
            </a:pPr>
            <a:r>
              <a:rPr lang="en-US" sz="1800" dirty="0">
                <a:solidFill>
                  <a:srgbClr val="262626"/>
                </a:solidFill>
              </a:rPr>
              <a:t>Publish Javadoc to artifacts</a:t>
            </a:r>
          </a:p>
          <a:p>
            <a:pPr marL="457200" indent="-457200" algn="just" defTabSz="457200">
              <a:spcBef>
                <a:spcPct val="20000"/>
              </a:spcBef>
              <a:spcAft>
                <a:spcPts val="600"/>
              </a:spcAft>
              <a:buAutoNum type="arabicPeriod"/>
            </a:pPr>
            <a:r>
              <a:rPr lang="en-US" sz="1800" dirty="0">
                <a:solidFill>
                  <a:srgbClr val="262626"/>
                </a:solidFill>
              </a:rPr>
              <a:t>Build and run test</a:t>
            </a:r>
          </a:p>
          <a:p>
            <a:endParaRPr lang="en-IN" dirty="0"/>
          </a:p>
        </p:txBody>
      </p:sp>
      <p:pic>
        <p:nvPicPr>
          <p:cNvPr id="5" name="Content Placeholder 4" descr="A screen shot of a computer program&#10;&#10;Description automatically generated">
            <a:extLst>
              <a:ext uri="{FF2B5EF4-FFF2-40B4-BE49-F238E27FC236}">
                <a16:creationId xmlns:a16="http://schemas.microsoft.com/office/drawing/2014/main" id="{20808F74-A526-BDDF-3922-DBA76EB1B268}"/>
              </a:ext>
            </a:extLst>
          </p:cNvPr>
          <p:cNvPicPr>
            <a:picLocks noGrp="1" noChangeAspect="1"/>
          </p:cNvPicPr>
          <p:nvPr>
            <p:ph idx="1"/>
          </p:nvPr>
        </p:nvPicPr>
        <p:blipFill>
          <a:blip r:embed="rId2"/>
          <a:stretch>
            <a:fillRect/>
          </a:stretch>
        </p:blipFill>
        <p:spPr>
          <a:xfrm>
            <a:off x="5204089" y="720055"/>
            <a:ext cx="6060331" cy="5395609"/>
          </a:xfrm>
          <a:prstGeom prst="rect">
            <a:avLst/>
          </a:prstGeom>
        </p:spPr>
      </p:pic>
    </p:spTree>
    <p:extLst>
      <p:ext uri="{BB962C8B-B14F-4D97-AF65-F5344CB8AC3E}">
        <p14:creationId xmlns:p14="http://schemas.microsoft.com/office/powerpoint/2010/main" val="50670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78BC618-3289-4C64-902D-506AF437E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AB94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32" name="Picture 31">
            <a:extLst>
              <a:ext uri="{FF2B5EF4-FFF2-40B4-BE49-F238E27FC236}">
                <a16:creationId xmlns:a16="http://schemas.microsoft.com/office/drawing/2014/main" id="{133D31B1-9C37-4542-80D3-7B54026F2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6F37372-0BFC-204C-AF96-5C4CF3602CEB}"/>
              </a:ext>
            </a:extLst>
          </p:cNvPr>
          <p:cNvSpPr>
            <a:spLocks noGrp="1"/>
          </p:cNvSpPr>
          <p:nvPr>
            <p:ph type="title"/>
          </p:nvPr>
        </p:nvSpPr>
        <p:spPr>
          <a:xfrm>
            <a:off x="1295402" y="982132"/>
            <a:ext cx="9601196" cy="1303867"/>
          </a:xfrm>
        </p:spPr>
        <p:txBody>
          <a:bodyPr>
            <a:normAutofit/>
          </a:bodyPr>
          <a:lstStyle/>
          <a:p>
            <a:r>
              <a:rPr lang="en-US" dirty="0"/>
              <a:t>Testing</a:t>
            </a:r>
          </a:p>
        </p:txBody>
      </p:sp>
      <p:cxnSp>
        <p:nvCxnSpPr>
          <p:cNvPr id="34" name="Straight Connector 33">
            <a:extLst>
              <a:ext uri="{FF2B5EF4-FFF2-40B4-BE49-F238E27FC236}">
                <a16:creationId xmlns:a16="http://schemas.microsoft.com/office/drawing/2014/main" id="{10D273FA-71CB-4AEB-8F60-67AB3375E3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EF1FE03-3499-DB0A-6949-E4CDAC965678}"/>
              </a:ext>
            </a:extLst>
          </p:cNvPr>
          <p:cNvSpPr>
            <a:spLocks noGrp="1"/>
          </p:cNvSpPr>
          <p:nvPr>
            <p:ph idx="1"/>
          </p:nvPr>
        </p:nvSpPr>
        <p:spPr>
          <a:xfrm>
            <a:off x="1295401" y="2556932"/>
            <a:ext cx="9601196" cy="1934457"/>
          </a:xfrm>
        </p:spPr>
        <p:txBody>
          <a:bodyPr vert="horz" lIns="91440" tIns="45720" rIns="91440" bIns="45720" rtlCol="0" anchor="t">
            <a:noAutofit/>
          </a:bodyPr>
          <a:lstStyle/>
          <a:p>
            <a:pPr>
              <a:lnSpc>
                <a:spcPct val="90000"/>
              </a:lnSpc>
              <a:buSzPct val="114999"/>
            </a:pPr>
            <a:r>
              <a:rPr lang="en-US" sz="2000" dirty="0"/>
              <a:t>Here we are using JUnit version 4 for our testing purpose.</a:t>
            </a:r>
          </a:p>
          <a:p>
            <a:pPr>
              <a:lnSpc>
                <a:spcPct val="90000"/>
              </a:lnSpc>
              <a:buSzPct val="114999"/>
            </a:pPr>
            <a:r>
              <a:rPr lang="en-US" sz="2000" dirty="0"/>
              <a:t>We have tested few models such as country, continent, game map, player.</a:t>
            </a:r>
          </a:p>
          <a:p>
            <a:pPr>
              <a:lnSpc>
                <a:spcPct val="90000"/>
              </a:lnSpc>
              <a:buSzPct val="114999"/>
            </a:pPr>
            <a:r>
              <a:rPr lang="en-US" sz="2000" dirty="0"/>
              <a:t>We have also done test for the Card, </a:t>
            </a:r>
            <a:r>
              <a:rPr lang="en-US" sz="2000" dirty="0" err="1"/>
              <a:t>GameCommands</a:t>
            </a:r>
            <a:r>
              <a:rPr lang="en-US" sz="2000" dirty="0"/>
              <a:t> and for the Player.</a:t>
            </a:r>
          </a:p>
          <a:p>
            <a:pPr>
              <a:lnSpc>
                <a:spcPct val="90000"/>
              </a:lnSpc>
              <a:buSzPct val="114999"/>
            </a:pPr>
            <a:r>
              <a:rPr lang="en-US" sz="2000" dirty="0"/>
              <a:t>On top of that, we have also tested controller such as </a:t>
            </a:r>
            <a:r>
              <a:rPr lang="en-US" sz="2000" dirty="0" err="1"/>
              <a:t>IssueOrderController</a:t>
            </a:r>
            <a:r>
              <a:rPr lang="en-US" sz="2000" dirty="0"/>
              <a:t>, </a:t>
            </a:r>
            <a:r>
              <a:rPr lang="en-US" sz="2000" dirty="0" err="1"/>
              <a:t>MapEditorController</a:t>
            </a:r>
            <a:r>
              <a:rPr lang="en-US" sz="2000" dirty="0"/>
              <a:t>, </a:t>
            </a:r>
            <a:r>
              <a:rPr lang="en-US" sz="2000" dirty="0" err="1"/>
              <a:t>MapLoaderController</a:t>
            </a:r>
            <a:r>
              <a:rPr lang="en-US" sz="2000" dirty="0"/>
              <a:t>, </a:t>
            </a:r>
            <a:r>
              <a:rPr lang="en-US" sz="2000" dirty="0" err="1"/>
              <a:t>ReinforcementController</a:t>
            </a:r>
            <a:r>
              <a:rPr lang="en-US" sz="2000" dirty="0"/>
              <a:t>, </a:t>
            </a:r>
            <a:r>
              <a:rPr lang="en-US" sz="2000" dirty="0" err="1"/>
              <a:t>StartGameController</a:t>
            </a:r>
            <a:r>
              <a:rPr lang="en-US" sz="2000" dirty="0"/>
              <a:t>.</a:t>
            </a:r>
          </a:p>
          <a:p>
            <a:pPr>
              <a:lnSpc>
                <a:spcPct val="90000"/>
              </a:lnSpc>
              <a:buSzPct val="114999"/>
            </a:pPr>
            <a:r>
              <a:rPr lang="en-US" sz="2000" dirty="0"/>
              <a:t>In this build we have implemented test cases for various orders such as </a:t>
            </a:r>
            <a:r>
              <a:rPr lang="en-US" sz="2000" dirty="0" err="1"/>
              <a:t>AdvanceOrder</a:t>
            </a:r>
            <a:r>
              <a:rPr lang="en-US" sz="2000" dirty="0"/>
              <a:t>, </a:t>
            </a:r>
            <a:r>
              <a:rPr lang="en-US" sz="2000" dirty="0" err="1"/>
              <a:t>AirliftOrder</a:t>
            </a:r>
            <a:r>
              <a:rPr lang="en-US" sz="2000" dirty="0"/>
              <a:t>, </a:t>
            </a:r>
            <a:r>
              <a:rPr lang="en-US" sz="2000" dirty="0" err="1"/>
              <a:t>BlockadeOrder</a:t>
            </a:r>
            <a:r>
              <a:rPr lang="en-US" sz="2000" dirty="0"/>
              <a:t>, </a:t>
            </a:r>
            <a:r>
              <a:rPr lang="en-US" sz="2000" dirty="0" err="1"/>
              <a:t>BombOrder</a:t>
            </a:r>
            <a:r>
              <a:rPr lang="en-US" sz="2000" dirty="0"/>
              <a:t>, </a:t>
            </a:r>
            <a:r>
              <a:rPr lang="en-US" sz="2000" dirty="0" err="1"/>
              <a:t>DeployOrder</a:t>
            </a:r>
            <a:r>
              <a:rPr lang="en-US" sz="2000" dirty="0"/>
              <a:t>, </a:t>
            </a:r>
            <a:r>
              <a:rPr lang="en-US" sz="2000" dirty="0" err="1"/>
              <a:t>NegotiateOrder</a:t>
            </a:r>
            <a:r>
              <a:rPr lang="en-US" sz="2000" dirty="0"/>
              <a:t>.</a:t>
            </a:r>
          </a:p>
          <a:p>
            <a:pPr>
              <a:lnSpc>
                <a:spcPct val="90000"/>
              </a:lnSpc>
              <a:buSzPct val="114999"/>
            </a:pPr>
            <a:r>
              <a:rPr lang="en-US" sz="2000" dirty="0"/>
              <a:t>We have also validated map with help of map validator test.</a:t>
            </a:r>
          </a:p>
          <a:p>
            <a:pPr>
              <a:lnSpc>
                <a:spcPct val="90000"/>
              </a:lnSpc>
              <a:buSzPct val="114999"/>
            </a:pPr>
            <a:endParaRPr lang="en-US" dirty="0"/>
          </a:p>
          <a:p>
            <a:pPr>
              <a:lnSpc>
                <a:spcPct val="90000"/>
              </a:lnSpc>
              <a:buSzPct val="114999"/>
            </a:pPr>
            <a:endParaRPr lang="en-US" sz="1800" dirty="0"/>
          </a:p>
        </p:txBody>
      </p:sp>
    </p:spTree>
    <p:extLst>
      <p:ext uri="{BB962C8B-B14F-4D97-AF65-F5344CB8AC3E}">
        <p14:creationId xmlns:p14="http://schemas.microsoft.com/office/powerpoint/2010/main" val="101510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itle 3">
            <a:extLst>
              <a:ext uri="{FF2B5EF4-FFF2-40B4-BE49-F238E27FC236}">
                <a16:creationId xmlns:a16="http://schemas.microsoft.com/office/drawing/2014/main" id="{9A5295A7-D66D-F4E9-1224-1A4F8C8BDC41}"/>
              </a:ext>
            </a:extLst>
          </p:cNvPr>
          <p:cNvSpPr>
            <a:spLocks noGrp="1"/>
          </p:cNvSpPr>
          <p:nvPr>
            <p:ph type="title"/>
          </p:nvPr>
        </p:nvSpPr>
        <p:spPr>
          <a:xfrm>
            <a:off x="929140" y="1293778"/>
            <a:ext cx="2835464" cy="2821021"/>
          </a:xfrm>
        </p:spPr>
        <p:txBody>
          <a:bodyPr anchor="b">
            <a:normAutofit/>
          </a:bodyPr>
          <a:lstStyle/>
          <a:p>
            <a:r>
              <a:rPr lang="en-US" dirty="0">
                <a:solidFill>
                  <a:srgbClr val="262626"/>
                </a:solidFill>
              </a:rPr>
              <a:t>Advance Order Test</a:t>
            </a:r>
            <a:endParaRPr lang="en-IN" dirty="0">
              <a:solidFill>
                <a:srgbClr val="262626"/>
              </a:solidFill>
            </a:endParaRP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7">
            <a:extLst>
              <a:ext uri="{FF2B5EF4-FFF2-40B4-BE49-F238E27FC236}">
                <a16:creationId xmlns:a16="http://schemas.microsoft.com/office/drawing/2014/main" id="{A7EAC099-EB6D-0CE9-6906-53307EABD98B}"/>
              </a:ext>
            </a:extLst>
          </p:cNvPr>
          <p:cNvPicPr>
            <a:picLocks noChangeAspect="1"/>
          </p:cNvPicPr>
          <p:nvPr/>
        </p:nvPicPr>
        <p:blipFill>
          <a:blip r:embed="rId3"/>
          <a:stretch>
            <a:fillRect/>
          </a:stretch>
        </p:blipFill>
        <p:spPr>
          <a:xfrm>
            <a:off x="5038929" y="194553"/>
            <a:ext cx="6916366" cy="6468893"/>
          </a:xfrm>
          <a:prstGeom prst="rect">
            <a:avLst/>
          </a:prstGeom>
        </p:spPr>
      </p:pic>
    </p:spTree>
    <p:extLst>
      <p:ext uri="{BB962C8B-B14F-4D97-AF65-F5344CB8AC3E}">
        <p14:creationId xmlns:p14="http://schemas.microsoft.com/office/powerpoint/2010/main" val="4226418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itle 3">
            <a:extLst>
              <a:ext uri="{FF2B5EF4-FFF2-40B4-BE49-F238E27FC236}">
                <a16:creationId xmlns:a16="http://schemas.microsoft.com/office/drawing/2014/main" id="{9A5295A7-D66D-F4E9-1224-1A4F8C8BDC41}"/>
              </a:ext>
            </a:extLst>
          </p:cNvPr>
          <p:cNvSpPr>
            <a:spLocks noGrp="1"/>
          </p:cNvSpPr>
          <p:nvPr>
            <p:ph type="title"/>
          </p:nvPr>
        </p:nvSpPr>
        <p:spPr>
          <a:xfrm>
            <a:off x="929140" y="1284052"/>
            <a:ext cx="2835464" cy="2821021"/>
          </a:xfrm>
        </p:spPr>
        <p:txBody>
          <a:bodyPr anchor="b">
            <a:normAutofit/>
          </a:bodyPr>
          <a:lstStyle/>
          <a:p>
            <a:r>
              <a:rPr lang="en-US" dirty="0">
                <a:solidFill>
                  <a:srgbClr val="262626"/>
                </a:solidFill>
              </a:rPr>
              <a:t>Deploy Order Test</a:t>
            </a:r>
            <a:endParaRPr lang="en-IN" dirty="0">
              <a:solidFill>
                <a:srgbClr val="262626"/>
              </a:solidFill>
            </a:endParaRP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4890575-3C69-24FC-2BB0-D37024E53327}"/>
              </a:ext>
            </a:extLst>
          </p:cNvPr>
          <p:cNvPicPr>
            <a:picLocks noChangeAspect="1"/>
          </p:cNvPicPr>
          <p:nvPr/>
        </p:nvPicPr>
        <p:blipFill>
          <a:blip r:embed="rId4"/>
          <a:stretch>
            <a:fillRect/>
          </a:stretch>
        </p:blipFill>
        <p:spPr>
          <a:xfrm>
            <a:off x="4980562" y="126456"/>
            <a:ext cx="7012932" cy="6624536"/>
          </a:xfrm>
          <a:prstGeom prst="rect">
            <a:avLst/>
          </a:prstGeom>
        </p:spPr>
      </p:pic>
    </p:spTree>
    <p:extLst>
      <p:ext uri="{BB962C8B-B14F-4D97-AF65-F5344CB8AC3E}">
        <p14:creationId xmlns:p14="http://schemas.microsoft.com/office/powerpoint/2010/main" val="3423268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EB7B9-488E-9B10-DF40-7E2C0D9C9CFD}"/>
              </a:ext>
            </a:extLst>
          </p:cNvPr>
          <p:cNvSpPr>
            <a:spLocks noGrp="1"/>
          </p:cNvSpPr>
          <p:nvPr>
            <p:ph type="title"/>
          </p:nvPr>
        </p:nvSpPr>
        <p:spPr/>
        <p:txBody>
          <a:bodyPr/>
          <a:lstStyle/>
          <a:p>
            <a:r>
              <a:rPr lang="en-US" dirty="0"/>
              <a:t>About Project</a:t>
            </a:r>
          </a:p>
        </p:txBody>
      </p:sp>
      <p:sp>
        <p:nvSpPr>
          <p:cNvPr id="3" name="Content Placeholder 2">
            <a:extLst>
              <a:ext uri="{FF2B5EF4-FFF2-40B4-BE49-F238E27FC236}">
                <a16:creationId xmlns:a16="http://schemas.microsoft.com/office/drawing/2014/main" id="{6309550C-AB67-F5AD-D472-C261B3108BC6}"/>
              </a:ext>
            </a:extLst>
          </p:cNvPr>
          <p:cNvSpPr>
            <a:spLocks noGrp="1"/>
          </p:cNvSpPr>
          <p:nvPr>
            <p:ph idx="1"/>
          </p:nvPr>
        </p:nvSpPr>
        <p:spPr/>
        <p:txBody>
          <a:bodyPr>
            <a:normAutofit/>
          </a:bodyPr>
          <a:lstStyle/>
          <a:p>
            <a:r>
              <a:rPr lang="en-US" sz="2000" dirty="0">
                <a:ea typeface="+mn-lt"/>
                <a:cs typeface="+mn-lt"/>
              </a:rPr>
              <a:t>In this project, we are developing Warzone using the Extreme Programming approach. The Warzone is produced by adhering to its features, which include continuous integration, pair programming, communal ownership, and testing. </a:t>
            </a:r>
          </a:p>
          <a:p>
            <a:pPr>
              <a:buSzPct val="114999"/>
            </a:pPr>
            <a:r>
              <a:rPr lang="en-US" sz="2000" dirty="0">
                <a:ea typeface="+mn-lt"/>
                <a:cs typeface="+mn-lt"/>
              </a:rPr>
              <a:t>Specifically, we are using the incremental development strategy here, releasing builds with fewer features at a time. Furthermore, the Model View Controller (MVC) architecture was used in the development of this game.</a:t>
            </a:r>
            <a:endParaRPr lang="en-US" sz="2000" dirty="0"/>
          </a:p>
        </p:txBody>
      </p:sp>
    </p:spTree>
    <p:extLst>
      <p:ext uri="{BB962C8B-B14F-4D97-AF65-F5344CB8AC3E}">
        <p14:creationId xmlns:p14="http://schemas.microsoft.com/office/powerpoint/2010/main" val="2351351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itle 3">
            <a:extLst>
              <a:ext uri="{FF2B5EF4-FFF2-40B4-BE49-F238E27FC236}">
                <a16:creationId xmlns:a16="http://schemas.microsoft.com/office/drawing/2014/main" id="{9A5295A7-D66D-F4E9-1224-1A4F8C8BDC41}"/>
              </a:ext>
            </a:extLst>
          </p:cNvPr>
          <p:cNvSpPr>
            <a:spLocks noGrp="1"/>
          </p:cNvSpPr>
          <p:nvPr>
            <p:ph type="title"/>
          </p:nvPr>
        </p:nvSpPr>
        <p:spPr>
          <a:xfrm>
            <a:off x="929140" y="1284052"/>
            <a:ext cx="2835464" cy="2821021"/>
          </a:xfrm>
        </p:spPr>
        <p:txBody>
          <a:bodyPr anchor="b">
            <a:normAutofit/>
          </a:bodyPr>
          <a:lstStyle/>
          <a:p>
            <a:r>
              <a:rPr lang="en-US" dirty="0">
                <a:solidFill>
                  <a:srgbClr val="262626"/>
                </a:solidFill>
              </a:rPr>
              <a:t>Negotiate Order Test</a:t>
            </a:r>
            <a:endParaRPr lang="en-IN" dirty="0">
              <a:solidFill>
                <a:srgbClr val="262626"/>
              </a:solidFill>
            </a:endParaRP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E9803D-F045-DB12-7FE3-F87C33D9E7DE}"/>
              </a:ext>
            </a:extLst>
          </p:cNvPr>
          <p:cNvPicPr>
            <a:picLocks noChangeAspect="1"/>
          </p:cNvPicPr>
          <p:nvPr/>
        </p:nvPicPr>
        <p:blipFill>
          <a:blip r:embed="rId4"/>
          <a:stretch>
            <a:fillRect/>
          </a:stretch>
        </p:blipFill>
        <p:spPr>
          <a:xfrm>
            <a:off x="4931923" y="125473"/>
            <a:ext cx="7109544" cy="6596344"/>
          </a:xfrm>
          <a:prstGeom prst="rect">
            <a:avLst/>
          </a:prstGeom>
        </p:spPr>
      </p:pic>
    </p:spTree>
    <p:extLst>
      <p:ext uri="{BB962C8B-B14F-4D97-AF65-F5344CB8AC3E}">
        <p14:creationId xmlns:p14="http://schemas.microsoft.com/office/powerpoint/2010/main" val="4100686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5558-0153-9650-4D64-CE535C1F303C}"/>
              </a:ext>
            </a:extLst>
          </p:cNvPr>
          <p:cNvSpPr>
            <a:spLocks noGrp="1"/>
          </p:cNvSpPr>
          <p:nvPr>
            <p:ph type="ctrTitle" idx="4294967295"/>
          </p:nvPr>
        </p:nvSpPr>
        <p:spPr>
          <a:xfrm>
            <a:off x="2693764" y="2665860"/>
            <a:ext cx="6815137" cy="1514475"/>
          </a:xfrm>
        </p:spPr>
        <p:txBody>
          <a:bodyPr>
            <a:normAutofit/>
          </a:bodyPr>
          <a:lstStyle/>
          <a:p>
            <a:r>
              <a:rPr lang="en-US" dirty="0"/>
              <a:t>THANK</a:t>
            </a:r>
            <a:r>
              <a:rPr lang="en-US" b="1" dirty="0"/>
              <a:t> </a:t>
            </a:r>
            <a:r>
              <a:rPr lang="en-US" dirty="0"/>
              <a:t>YOU</a:t>
            </a:r>
          </a:p>
        </p:txBody>
      </p:sp>
    </p:spTree>
    <p:extLst>
      <p:ext uri="{BB962C8B-B14F-4D97-AF65-F5344CB8AC3E}">
        <p14:creationId xmlns:p14="http://schemas.microsoft.com/office/powerpoint/2010/main" val="195205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266472F-C5ED-69BC-0960-EBFE62990D26}"/>
              </a:ext>
            </a:extLst>
          </p:cNvPr>
          <p:cNvSpPr>
            <a:spLocks noGrp="1"/>
          </p:cNvSpPr>
          <p:nvPr>
            <p:ph type="title"/>
          </p:nvPr>
        </p:nvSpPr>
        <p:spPr>
          <a:xfrm>
            <a:off x="1055599" y="1055077"/>
            <a:ext cx="2532909" cy="4794578"/>
          </a:xfrm>
        </p:spPr>
        <p:txBody>
          <a:bodyPr>
            <a:normAutofit/>
          </a:bodyPr>
          <a:lstStyle/>
          <a:p>
            <a:r>
              <a:rPr lang="en-US" dirty="0">
                <a:solidFill>
                  <a:srgbClr val="262626"/>
                </a:solidFill>
              </a:rPr>
              <a:t>Phases</a:t>
            </a:r>
          </a:p>
        </p:txBody>
      </p:sp>
      <p:sp useBgFill="1">
        <p:nvSpPr>
          <p:cNvPr id="26" name="Rectangle 25">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648A747-939C-E394-B427-55F80D358CCF}"/>
              </a:ext>
            </a:extLst>
          </p:cNvPr>
          <p:cNvGraphicFramePr>
            <a:graphicFrameLocks noGrp="1"/>
          </p:cNvGraphicFramePr>
          <p:nvPr>
            <p:ph idx="1"/>
            <p:extLst>
              <p:ext uri="{D42A27DB-BD31-4B8C-83A1-F6EECF244321}">
                <p14:modId xmlns:p14="http://schemas.microsoft.com/office/powerpoint/2010/main" val="2484082394"/>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794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9F09-CB11-B27A-0DD4-27C183504DE1}"/>
              </a:ext>
            </a:extLst>
          </p:cNvPr>
          <p:cNvSpPr>
            <a:spLocks noGrp="1"/>
          </p:cNvSpPr>
          <p:nvPr>
            <p:ph type="title"/>
          </p:nvPr>
        </p:nvSpPr>
        <p:spPr/>
        <p:txBody>
          <a:bodyPr/>
          <a:lstStyle/>
          <a:p>
            <a:r>
              <a:rPr lang="en-US" dirty="0"/>
              <a:t>MVC Architecture</a:t>
            </a:r>
          </a:p>
        </p:txBody>
      </p:sp>
      <p:sp>
        <p:nvSpPr>
          <p:cNvPr id="3" name="Content Placeholder 2">
            <a:extLst>
              <a:ext uri="{FF2B5EF4-FFF2-40B4-BE49-F238E27FC236}">
                <a16:creationId xmlns:a16="http://schemas.microsoft.com/office/drawing/2014/main" id="{5E12080C-7C55-32F1-9E5F-C10ABBA2D2E0}"/>
              </a:ext>
            </a:extLst>
          </p:cNvPr>
          <p:cNvSpPr>
            <a:spLocks noGrp="1"/>
          </p:cNvSpPr>
          <p:nvPr>
            <p:ph idx="1"/>
          </p:nvPr>
        </p:nvSpPr>
        <p:spPr/>
        <p:txBody>
          <a:bodyPr/>
          <a:lstStyle/>
          <a:p>
            <a:r>
              <a:rPr lang="en-US" dirty="0"/>
              <a:t>MVC stands for Model View Controller. It is  design pattern and is used widely used in software development.</a:t>
            </a:r>
          </a:p>
          <a:p>
            <a:pPr>
              <a:buSzPct val="114999"/>
            </a:pPr>
            <a:r>
              <a:rPr lang="en-US" dirty="0"/>
              <a:t>Model represents the data and business logic of application.</a:t>
            </a:r>
          </a:p>
          <a:p>
            <a:pPr>
              <a:buSzPct val="114999"/>
            </a:pPr>
            <a:r>
              <a:rPr lang="en-US" dirty="0"/>
              <a:t>View is the user interface and the presentation part.</a:t>
            </a:r>
          </a:p>
          <a:p>
            <a:pPr>
              <a:buSzPct val="114999"/>
            </a:pPr>
            <a:r>
              <a:rPr lang="en-US" dirty="0"/>
              <a:t>Controller handles the input from the user and then updates the model.</a:t>
            </a:r>
          </a:p>
        </p:txBody>
      </p:sp>
    </p:spTree>
    <p:extLst>
      <p:ext uri="{BB962C8B-B14F-4D97-AF65-F5344CB8AC3E}">
        <p14:creationId xmlns:p14="http://schemas.microsoft.com/office/powerpoint/2010/main" val="144505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1009-26EC-7D4D-EFC5-805F31A52D87}"/>
              </a:ext>
            </a:extLst>
          </p:cNvPr>
          <p:cNvSpPr>
            <a:spLocks noGrp="1"/>
          </p:cNvSpPr>
          <p:nvPr>
            <p:ph type="title"/>
          </p:nvPr>
        </p:nvSpPr>
        <p:spPr/>
        <p:txBody>
          <a:bodyPr/>
          <a:lstStyle/>
          <a:p>
            <a:r>
              <a:rPr lang="en-US" dirty="0"/>
              <a:t>Goals of MVC Architecture</a:t>
            </a:r>
            <a:endParaRPr lang="en-IN" dirty="0"/>
          </a:p>
        </p:txBody>
      </p:sp>
      <p:sp>
        <p:nvSpPr>
          <p:cNvPr id="3" name="Content Placeholder 2">
            <a:extLst>
              <a:ext uri="{FF2B5EF4-FFF2-40B4-BE49-F238E27FC236}">
                <a16:creationId xmlns:a16="http://schemas.microsoft.com/office/drawing/2014/main" id="{82E26A88-EDA9-0A2F-5D19-CF2CDDCAD7CB}"/>
              </a:ext>
            </a:extLst>
          </p:cNvPr>
          <p:cNvSpPr>
            <a:spLocks noGrp="1"/>
          </p:cNvSpPr>
          <p:nvPr>
            <p:ph idx="1"/>
          </p:nvPr>
        </p:nvSpPr>
        <p:spPr/>
        <p:txBody>
          <a:bodyPr>
            <a:noAutofit/>
          </a:bodyPr>
          <a:lstStyle/>
          <a:p>
            <a:r>
              <a:rPr lang="en-US" sz="1800" dirty="0"/>
              <a:t>Clear Separation: </a:t>
            </a:r>
            <a:r>
              <a:rPr lang="en-US" sz="1800" b="0" i="0" u="none" strike="noStrike" dirty="0">
                <a:solidFill>
                  <a:srgbClr val="000000"/>
                </a:solidFill>
                <a:effectLst/>
              </a:rPr>
              <a:t>MVC enforces a strong separation between data logic (Model), presentation (View), and interaction handling (Controller).</a:t>
            </a:r>
          </a:p>
          <a:p>
            <a:r>
              <a:rPr lang="en-US" sz="1800" dirty="0">
                <a:solidFill>
                  <a:srgbClr val="000000"/>
                </a:solidFill>
              </a:rPr>
              <a:t>Data Focus: Data-driven development emphasizes the significance of data structures even more. Together, these strategies provide modular code that is problem specific.</a:t>
            </a:r>
          </a:p>
          <a:p>
            <a:r>
              <a:rPr lang="en-US" sz="1800" dirty="0">
                <a:solidFill>
                  <a:srgbClr val="000000"/>
                </a:solidFill>
              </a:rPr>
              <a:t>Easier Modification: Views and controllers are less affected by changes to your data storage strategy, and vice versa. This greatly improves the smoothness of updating or adding new feature.</a:t>
            </a:r>
          </a:p>
          <a:p>
            <a:r>
              <a:rPr lang="en-US" sz="1800" dirty="0">
                <a:solidFill>
                  <a:srgbClr val="000000"/>
                </a:solidFill>
              </a:rPr>
              <a:t>Parallel Development: Data-driven design combined with MVC makes it easier for teams to work on several project areas at once.</a:t>
            </a:r>
          </a:p>
          <a:p>
            <a:r>
              <a:rPr lang="en-US" sz="1800" dirty="0">
                <a:solidFill>
                  <a:srgbClr val="000000"/>
                </a:solidFill>
              </a:rPr>
              <a:t>Collaboration: Having distinct roles and duties promotes better team communication and understanding.</a:t>
            </a:r>
            <a:endParaRPr lang="en-IN" sz="1800" dirty="0"/>
          </a:p>
        </p:txBody>
      </p:sp>
    </p:spTree>
    <p:extLst>
      <p:ext uri="{BB962C8B-B14F-4D97-AF65-F5344CB8AC3E}">
        <p14:creationId xmlns:p14="http://schemas.microsoft.com/office/powerpoint/2010/main" val="2037547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F4EA-F405-0B10-4E1F-02607FF98FBF}"/>
              </a:ext>
            </a:extLst>
          </p:cNvPr>
          <p:cNvSpPr>
            <a:spLocks noGrp="1"/>
          </p:cNvSpPr>
          <p:nvPr>
            <p:ph type="title"/>
          </p:nvPr>
        </p:nvSpPr>
        <p:spPr/>
        <p:txBody>
          <a:bodyPr/>
          <a:lstStyle/>
          <a:p>
            <a:r>
              <a:rPr lang="en-US" dirty="0"/>
              <a:t>Model-View-Controller</a:t>
            </a:r>
          </a:p>
        </p:txBody>
      </p:sp>
      <p:pic>
        <p:nvPicPr>
          <p:cNvPr id="6" name="Content Placeholder 5" descr="A screenshot of a computer&#10;&#10;Description automatically generated">
            <a:extLst>
              <a:ext uri="{FF2B5EF4-FFF2-40B4-BE49-F238E27FC236}">
                <a16:creationId xmlns:a16="http://schemas.microsoft.com/office/drawing/2014/main" id="{06EF421D-4D05-F848-42B1-64F3D47BC19F}"/>
              </a:ext>
            </a:extLst>
          </p:cNvPr>
          <p:cNvPicPr>
            <a:picLocks noGrp="1" noChangeAspect="1"/>
          </p:cNvPicPr>
          <p:nvPr>
            <p:ph idx="1"/>
          </p:nvPr>
        </p:nvPicPr>
        <p:blipFill>
          <a:blip r:embed="rId2"/>
          <a:stretch>
            <a:fillRect/>
          </a:stretch>
        </p:blipFill>
        <p:spPr>
          <a:xfrm>
            <a:off x="1770844" y="2374923"/>
            <a:ext cx="8661041" cy="3833208"/>
          </a:xfrm>
        </p:spPr>
      </p:pic>
    </p:spTree>
    <p:extLst>
      <p:ext uri="{BB962C8B-B14F-4D97-AF65-F5344CB8AC3E}">
        <p14:creationId xmlns:p14="http://schemas.microsoft.com/office/powerpoint/2010/main" val="422759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63AA-6389-02D2-70B4-3805A2C2D5A7}"/>
              </a:ext>
            </a:extLst>
          </p:cNvPr>
          <p:cNvSpPr>
            <a:spLocks noGrp="1"/>
          </p:cNvSpPr>
          <p:nvPr>
            <p:ph type="title"/>
          </p:nvPr>
        </p:nvSpPr>
        <p:spPr/>
        <p:txBody>
          <a:bodyPr>
            <a:normAutofit/>
          </a:bodyPr>
          <a:lstStyle/>
          <a:p>
            <a:r>
              <a:rPr lang="en-US" dirty="0"/>
              <a:t>Primary Design Patterns</a:t>
            </a:r>
            <a:endParaRPr lang="en-IN" dirty="0"/>
          </a:p>
        </p:txBody>
      </p:sp>
      <p:sp>
        <p:nvSpPr>
          <p:cNvPr id="3" name="Content Placeholder 2">
            <a:extLst>
              <a:ext uri="{FF2B5EF4-FFF2-40B4-BE49-F238E27FC236}">
                <a16:creationId xmlns:a16="http://schemas.microsoft.com/office/drawing/2014/main" id="{CA04C862-CD18-C0D8-B84C-B0719265927C}"/>
              </a:ext>
            </a:extLst>
          </p:cNvPr>
          <p:cNvSpPr>
            <a:spLocks noGrp="1"/>
          </p:cNvSpPr>
          <p:nvPr>
            <p:ph idx="1"/>
          </p:nvPr>
        </p:nvSpPr>
        <p:spPr/>
        <p:txBody>
          <a:bodyPr/>
          <a:lstStyle/>
          <a:p>
            <a:r>
              <a:rPr lang="en-US" sz="2800" b="1" dirty="0"/>
              <a:t>Observer: </a:t>
            </a:r>
            <a:r>
              <a:rPr lang="en-US" dirty="0"/>
              <a:t>The logger is implemented using the observer pattern. </a:t>
            </a:r>
          </a:p>
          <a:p>
            <a:r>
              <a:rPr lang="en-US" dirty="0"/>
              <a:t>The class implements the interface, so whenever changes occurs it is notified, and it logs the changes to the file.</a:t>
            </a:r>
          </a:p>
          <a:p>
            <a:r>
              <a:rPr lang="en-US" b="0" i="0" u="none" strike="noStrike" dirty="0">
                <a:solidFill>
                  <a:srgbClr val="000000"/>
                </a:solidFill>
                <a:effectLst/>
                <a:cs typeface="Times New Roman" panose="02020603050405020304" pitchFamily="18" charset="0"/>
              </a:rPr>
              <a:t> This allows us to keep track of all the changes that occur in the game, which can be useful for debugging and troubleshooting. changes.</a:t>
            </a:r>
            <a:endParaRPr lang="en-IN" sz="3200" dirty="0">
              <a:cs typeface="Times New Roman" panose="02020603050405020304" pitchFamily="18" charset="0"/>
            </a:endParaRPr>
          </a:p>
        </p:txBody>
      </p:sp>
    </p:spTree>
    <p:extLst>
      <p:ext uri="{BB962C8B-B14F-4D97-AF65-F5344CB8AC3E}">
        <p14:creationId xmlns:p14="http://schemas.microsoft.com/office/powerpoint/2010/main" val="3896939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7BCDB-418D-7E0A-305A-A8266F32FA5C}"/>
              </a:ext>
            </a:extLst>
          </p:cNvPr>
          <p:cNvSpPr>
            <a:spLocks noGrp="1"/>
          </p:cNvSpPr>
          <p:nvPr>
            <p:ph type="title"/>
          </p:nvPr>
        </p:nvSpPr>
        <p:spPr/>
        <p:txBody>
          <a:bodyPr/>
          <a:lstStyle/>
          <a:p>
            <a:r>
              <a:rPr lang="en-US" dirty="0"/>
              <a:t>Primary Design Patterns</a:t>
            </a:r>
            <a:endParaRPr lang="en-IN" dirty="0"/>
          </a:p>
        </p:txBody>
      </p:sp>
      <p:sp>
        <p:nvSpPr>
          <p:cNvPr id="3" name="Content Placeholder 2">
            <a:extLst>
              <a:ext uri="{FF2B5EF4-FFF2-40B4-BE49-F238E27FC236}">
                <a16:creationId xmlns:a16="http://schemas.microsoft.com/office/drawing/2014/main" id="{2403B5AA-770E-683D-AE5C-94EB7C18AF3A}"/>
              </a:ext>
            </a:extLst>
          </p:cNvPr>
          <p:cNvSpPr>
            <a:spLocks noGrp="1"/>
          </p:cNvSpPr>
          <p:nvPr>
            <p:ph idx="1"/>
          </p:nvPr>
        </p:nvSpPr>
        <p:spPr/>
        <p:txBody>
          <a:bodyPr>
            <a:normAutofit lnSpcReduction="10000"/>
          </a:bodyPr>
          <a:lstStyle/>
          <a:p>
            <a:r>
              <a:rPr lang="en-US" sz="2800" b="1" dirty="0"/>
              <a:t>State: </a:t>
            </a:r>
            <a:r>
              <a:rPr lang="en-US" dirty="0"/>
              <a:t>We used the state pattern to create a flexible architecture for the game phases.</a:t>
            </a:r>
          </a:p>
          <a:p>
            <a:r>
              <a:rPr lang="en-US" dirty="0"/>
              <a:t>GamePhase abstract class defines the interface, with concrete subclasses for each phase.</a:t>
            </a:r>
          </a:p>
          <a:p>
            <a:r>
              <a:rPr lang="en-US" dirty="0" err="1"/>
              <a:t>GameEngine</a:t>
            </a:r>
            <a:r>
              <a:rPr lang="en-US" dirty="0"/>
              <a:t> manages the game phases, managing the current phase and the next phases in the queue.</a:t>
            </a:r>
          </a:p>
          <a:p>
            <a:r>
              <a:rPr lang="en-US" dirty="0" err="1"/>
              <a:t>GameEngine</a:t>
            </a:r>
            <a:r>
              <a:rPr lang="en-US" dirty="0"/>
              <a:t> observer phase changes and updates the game state accordingly.</a:t>
            </a:r>
            <a:endParaRPr lang="en-IN" dirty="0"/>
          </a:p>
        </p:txBody>
      </p:sp>
    </p:spTree>
    <p:extLst>
      <p:ext uri="{BB962C8B-B14F-4D97-AF65-F5344CB8AC3E}">
        <p14:creationId xmlns:p14="http://schemas.microsoft.com/office/powerpoint/2010/main" val="11406787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TotalTime>
  <Words>1294</Words>
  <Application>Microsoft Office PowerPoint</Application>
  <PresentationFormat>Widescreen</PresentationFormat>
  <Paragraphs>143</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Arial</vt:lpstr>
      <vt:lpstr>Garamond</vt:lpstr>
      <vt:lpstr>Times New Roman</vt:lpstr>
      <vt:lpstr>Organic</vt:lpstr>
      <vt:lpstr>WARZONE  SOEN 6441  (Advance Programming Practices)</vt:lpstr>
      <vt:lpstr>Table of Contents</vt:lpstr>
      <vt:lpstr>About Project</vt:lpstr>
      <vt:lpstr>Phases</vt:lpstr>
      <vt:lpstr>MVC Architecture</vt:lpstr>
      <vt:lpstr>Goals of MVC Architecture</vt:lpstr>
      <vt:lpstr>Model-View-Controller</vt:lpstr>
      <vt:lpstr>Primary Design Patterns</vt:lpstr>
      <vt:lpstr>Primary Design Patterns</vt:lpstr>
      <vt:lpstr>Primary Design Patterns</vt:lpstr>
      <vt:lpstr>PowerPoint Presentation</vt:lpstr>
      <vt:lpstr>PowerPoint Presentation</vt:lpstr>
      <vt:lpstr>PowerPoint Presentation</vt:lpstr>
      <vt:lpstr>PowerPoint Presentation</vt:lpstr>
      <vt:lpstr>Controllers</vt:lpstr>
      <vt:lpstr>Controller Classes</vt:lpstr>
      <vt:lpstr>Controller Classes</vt:lpstr>
      <vt:lpstr>Controller Classes</vt:lpstr>
      <vt:lpstr>Controller Classes</vt:lpstr>
      <vt:lpstr>Logger</vt:lpstr>
      <vt:lpstr>Logger</vt:lpstr>
      <vt:lpstr>Orders</vt:lpstr>
      <vt:lpstr>GamePhase</vt:lpstr>
      <vt:lpstr>PowerPoint Presentation</vt:lpstr>
      <vt:lpstr>Game Flow</vt:lpstr>
      <vt:lpstr>Continuous Integration</vt:lpstr>
      <vt:lpstr>Testing</vt:lpstr>
      <vt:lpstr>Advance Order Test</vt:lpstr>
      <vt:lpstr>Deploy Order Test</vt:lpstr>
      <vt:lpstr>Negotiate Order Test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Yesha Shah</cp:lastModifiedBy>
  <cp:revision>41</cp:revision>
  <dcterms:created xsi:type="dcterms:W3CDTF">2024-02-18T03:30:31Z</dcterms:created>
  <dcterms:modified xsi:type="dcterms:W3CDTF">2024-03-17T21:49:35Z</dcterms:modified>
</cp:coreProperties>
</file>